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3" r:id="rId2"/>
    <p:sldId id="272" r:id="rId3"/>
    <p:sldId id="256" r:id="rId4"/>
    <p:sldId id="257" r:id="rId5"/>
    <p:sldId id="258" r:id="rId6"/>
    <p:sldId id="259" r:id="rId7"/>
    <p:sldId id="260" r:id="rId8"/>
    <p:sldId id="261" r:id="rId9"/>
    <p:sldId id="262" r:id="rId10"/>
    <p:sldId id="263" r:id="rId11"/>
    <p:sldId id="266" r:id="rId12"/>
    <p:sldId id="265" r:id="rId13"/>
    <p:sldId id="267" r:id="rId14"/>
    <p:sldId id="268" r:id="rId15"/>
    <p:sldId id="269" r:id="rId16"/>
    <p:sldId id="270" r:id="rId17"/>
    <p:sldId id="271"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41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6FD90A9B-8AC8-EA2C-EA6F-8D36E8599D7A}"/>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53970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sp>
        <p:nvSpPr>
          <p:cNvPr id="4" name="Text 2"/>
          <p:cNvSpPr/>
          <p:nvPr/>
        </p:nvSpPr>
        <p:spPr>
          <a:xfrm>
            <a:off x="2249091" y="586859"/>
            <a:ext cx="10132219" cy="1999536"/>
          </a:xfrm>
          <a:prstGeom prst="rect">
            <a:avLst/>
          </a:prstGeom>
          <a:noFill/>
          <a:ln/>
        </p:spPr>
        <p:txBody>
          <a:bodyPr wrap="square" rtlCol="0" anchor="t"/>
          <a:lstStyle/>
          <a:p>
            <a:pPr marL="0" indent="0">
              <a:lnSpc>
                <a:spcPts val="5249"/>
              </a:lnSpc>
              <a:buNone/>
            </a:pPr>
            <a:r>
              <a:rPr lang="en-US" sz="4199" b="1" dirty="0">
                <a:solidFill>
                  <a:srgbClr val="EDEDE8"/>
                </a:solidFill>
                <a:latin typeface="Tomorrow" pitchFamily="34" charset="0"/>
                <a:ea typeface="Tomorrow" pitchFamily="34" charset="-122"/>
                <a:cs typeface="Tomorrow" pitchFamily="34" charset="-120"/>
              </a:rPr>
              <a:t>Formato IEEE754 para representación de números de coma flotante</a:t>
            </a:r>
            <a:endParaRPr lang="en-US" sz="4199" dirty="0"/>
          </a:p>
        </p:txBody>
      </p:sp>
      <p:sp>
        <p:nvSpPr>
          <p:cNvPr id="5" name="Text 3"/>
          <p:cNvSpPr/>
          <p:nvPr/>
        </p:nvSpPr>
        <p:spPr>
          <a:xfrm>
            <a:off x="2249091" y="3098244"/>
            <a:ext cx="4805958" cy="2240280"/>
          </a:xfrm>
          <a:prstGeom prst="rect">
            <a:avLst/>
          </a:prstGeom>
          <a:noFill/>
          <a:ln/>
        </p:spPr>
        <p:txBody>
          <a:bodyPr wrap="square" rtlCol="0" anchor="t"/>
          <a:lstStyle/>
          <a:p>
            <a:pPr marL="0" indent="0">
              <a:lnSpc>
                <a:spcPts val="2519"/>
              </a:lnSpc>
              <a:buNone/>
            </a:pPr>
            <a:r>
              <a:rPr lang="en-US" sz="1680" dirty="0">
                <a:solidFill>
                  <a:srgbClr val="C9C9C0"/>
                </a:solidFill>
                <a:latin typeface="Tomorrow" pitchFamily="34" charset="0"/>
                <a:ea typeface="Tomorrow" pitchFamily="34" charset="-122"/>
                <a:cs typeface="Tomorrow" pitchFamily="34" charset="-120"/>
              </a:rPr>
              <a:t>El formato IEEE754 es el estándar internacional más utilizado para la representación de números de coma flotante. Permite codificar de manera eficiente y precisa todo el rango de valores numéricos, desde números muy pequeños hasta muy grandes, incluyendo valores positivos y negativos.</a:t>
            </a:r>
            <a:endParaRPr lang="en-US" sz="1680" dirty="0"/>
          </a:p>
        </p:txBody>
      </p:sp>
      <p:sp>
        <p:nvSpPr>
          <p:cNvPr id="6" name="Text 4"/>
          <p:cNvSpPr/>
          <p:nvPr/>
        </p:nvSpPr>
        <p:spPr>
          <a:xfrm>
            <a:off x="2249091" y="5530453"/>
            <a:ext cx="4805958" cy="1920240"/>
          </a:xfrm>
          <a:prstGeom prst="rect">
            <a:avLst/>
          </a:prstGeom>
          <a:noFill/>
          <a:ln/>
        </p:spPr>
        <p:txBody>
          <a:bodyPr wrap="square" rtlCol="0" anchor="t"/>
          <a:lstStyle/>
          <a:p>
            <a:pPr marL="0" indent="0">
              <a:lnSpc>
                <a:spcPts val="2519"/>
              </a:lnSpc>
              <a:buNone/>
            </a:pPr>
            <a:r>
              <a:rPr lang="en-US" sz="1680" dirty="0">
                <a:solidFill>
                  <a:srgbClr val="C9C9C0"/>
                </a:solidFill>
                <a:latin typeface="Tomorrow" pitchFamily="34" charset="0"/>
                <a:ea typeface="Tomorrow" pitchFamily="34" charset="-122"/>
                <a:cs typeface="Tomorrow" pitchFamily="34" charset="-120"/>
              </a:rPr>
              <a:t>Este formato divide el número en tres partes principales: signo, exponente y mantisa. Esto permite una gran flexibilidad y precisión en la representación de los valores, adaptándose a las necesidades de cálculos científicos y de ingeniería.</a:t>
            </a:r>
            <a:endParaRPr lang="en-US" sz="1680" dirty="0"/>
          </a:p>
        </p:txBody>
      </p:sp>
      <p:pic>
        <p:nvPicPr>
          <p:cNvPr id="2050" name="Picture 2" descr="Floating Point Numbers: IEEE 754 Standard | Single Precision and Double  Precision Format">
            <a:extLst>
              <a:ext uri="{FF2B5EF4-FFF2-40B4-BE49-F238E27FC236}">
                <a16:creationId xmlns:a16="http://schemas.microsoft.com/office/drawing/2014/main" id="{0CEFF8AB-2AF3-0D37-2A90-F90E5AC57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62" y="3025223"/>
            <a:ext cx="6471469" cy="3640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sp>
        <p:nvSpPr>
          <p:cNvPr id="5" name="Text 2"/>
          <p:cNvSpPr/>
          <p:nvPr/>
        </p:nvSpPr>
        <p:spPr>
          <a:xfrm>
            <a:off x="833199" y="2337316"/>
            <a:ext cx="7477601" cy="1916430"/>
          </a:xfrm>
          <a:prstGeom prst="rect">
            <a:avLst/>
          </a:prstGeom>
          <a:noFill/>
          <a:ln/>
        </p:spPr>
        <p:txBody>
          <a:bodyPr wrap="square" rtlCol="0" anchor="t"/>
          <a:lstStyle/>
          <a:p>
            <a:pPr marL="0" indent="0">
              <a:lnSpc>
                <a:spcPts val="7545"/>
              </a:lnSpc>
              <a:buNone/>
            </a:pPr>
            <a:r>
              <a:rPr lang="en-US" sz="6036" kern="0" spc="-181" dirty="0">
                <a:solidFill>
                  <a:srgbClr val="2C3F42"/>
                </a:solidFill>
                <a:latin typeface="Bitter" pitchFamily="34" charset="0"/>
                <a:ea typeface="Bitter" pitchFamily="34" charset="-122"/>
                <a:cs typeface="Bitter" pitchFamily="34" charset="-120"/>
              </a:rPr>
              <a:t>Introducción a la Calculadora Booleana</a:t>
            </a:r>
            <a:endParaRPr lang="en-US" sz="6036" dirty="0"/>
          </a:p>
        </p:txBody>
      </p:sp>
      <p:sp>
        <p:nvSpPr>
          <p:cNvPr id="6" name="Text 3"/>
          <p:cNvSpPr/>
          <p:nvPr/>
        </p:nvSpPr>
        <p:spPr>
          <a:xfrm>
            <a:off x="833199" y="4587002"/>
            <a:ext cx="7477601" cy="666512"/>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Conoce los fundamentos de una poderosa herramienta para simplificar expresiones booleanas utilizando árboles, pilas y listas.</a:t>
            </a:r>
            <a:endParaRPr lang="en-US" sz="1750" dirty="0"/>
          </a:p>
        </p:txBody>
      </p:sp>
      <p:sp>
        <p:nvSpPr>
          <p:cNvPr id="7" name="Shape 4"/>
          <p:cNvSpPr/>
          <p:nvPr/>
        </p:nvSpPr>
        <p:spPr>
          <a:xfrm>
            <a:off x="833199" y="5520095"/>
            <a:ext cx="355402" cy="355402"/>
          </a:xfrm>
          <a:prstGeom prst="roundRect">
            <a:avLst>
              <a:gd name="adj" fmla="val 25726039"/>
            </a:avLst>
          </a:prstGeom>
          <a:noFill/>
          <a:ln w="7620">
            <a:solidFill>
              <a:srgbClr val="FFFFFF"/>
            </a:solidFill>
            <a:prstDash val="solid"/>
          </a:ln>
        </p:spPr>
        <p:txBody>
          <a:bodyPr/>
          <a:lstStyle/>
          <a:p>
            <a:endParaRPr lang="es-EC"/>
          </a:p>
        </p:txBody>
      </p:sp>
      <p:pic>
        <p:nvPicPr>
          <p:cNvPr id="4" name="Imagen 3">
            <a:extLst>
              <a:ext uri="{FF2B5EF4-FFF2-40B4-BE49-F238E27FC236}">
                <a16:creationId xmlns:a16="http://schemas.microsoft.com/office/drawing/2014/main" id="{548341DE-1CF3-F923-2194-75D9EB1792FC}"/>
              </a:ext>
            </a:extLst>
          </p:cNvPr>
          <p:cNvPicPr>
            <a:picLocks noChangeAspect="1"/>
          </p:cNvPicPr>
          <p:nvPr/>
        </p:nvPicPr>
        <p:blipFill>
          <a:blip r:embed="rId3"/>
          <a:stretch>
            <a:fillRect/>
          </a:stretch>
        </p:blipFill>
        <p:spPr>
          <a:xfrm>
            <a:off x="8554090" y="1421889"/>
            <a:ext cx="5663713" cy="56637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sp>
        <p:nvSpPr>
          <p:cNvPr id="4" name="Text 2"/>
          <p:cNvSpPr/>
          <p:nvPr/>
        </p:nvSpPr>
        <p:spPr>
          <a:xfrm>
            <a:off x="2037993" y="1814632"/>
            <a:ext cx="9458325"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Conceptos básicos del Álgebra de Boole</a:t>
            </a:r>
            <a:endParaRPr lang="en-US" sz="4374" dirty="0"/>
          </a:p>
        </p:txBody>
      </p:sp>
      <p:pic>
        <p:nvPicPr>
          <p:cNvPr id="5" name="Image 0" descr="preencoded.png"/>
          <p:cNvPicPr>
            <a:picLocks noChangeAspect="1"/>
          </p:cNvPicPr>
          <p:nvPr/>
        </p:nvPicPr>
        <p:blipFill>
          <a:blip r:embed="rId3"/>
          <a:stretch>
            <a:fillRect/>
          </a:stretch>
        </p:blipFill>
        <p:spPr>
          <a:xfrm>
            <a:off x="2037993" y="2953345"/>
            <a:ext cx="3295888" cy="2036921"/>
          </a:xfrm>
          <a:prstGeom prst="rect">
            <a:avLst/>
          </a:prstGeom>
        </p:spPr>
      </p:pic>
      <p:sp>
        <p:nvSpPr>
          <p:cNvPr id="6" name="Text 3"/>
          <p:cNvSpPr/>
          <p:nvPr/>
        </p:nvSpPr>
        <p:spPr>
          <a:xfrm>
            <a:off x="2037993" y="5267920"/>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Operaciones Lógicas</a:t>
            </a:r>
            <a:endParaRPr lang="en-US" sz="2187" dirty="0"/>
          </a:p>
        </p:txBody>
      </p:sp>
      <p:sp>
        <p:nvSpPr>
          <p:cNvPr id="7" name="Text 4"/>
          <p:cNvSpPr/>
          <p:nvPr/>
        </p:nvSpPr>
        <p:spPr>
          <a:xfrm>
            <a:off x="2037993" y="5748338"/>
            <a:ext cx="3295888" cy="66651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AND, OR y NOT como operaciones fundamentales</a:t>
            </a:r>
            <a:endParaRPr lang="en-US" sz="1750" dirty="0"/>
          </a:p>
        </p:txBody>
      </p:sp>
      <p:pic>
        <p:nvPicPr>
          <p:cNvPr id="8" name="Image 1" descr="preencoded.png"/>
          <p:cNvPicPr>
            <a:picLocks noChangeAspect="1"/>
          </p:cNvPicPr>
          <p:nvPr/>
        </p:nvPicPr>
        <p:blipFill>
          <a:blip r:embed="rId4"/>
          <a:stretch>
            <a:fillRect/>
          </a:stretch>
        </p:blipFill>
        <p:spPr>
          <a:xfrm>
            <a:off x="5667137" y="2953345"/>
            <a:ext cx="3296007" cy="2037040"/>
          </a:xfrm>
          <a:prstGeom prst="rect">
            <a:avLst/>
          </a:prstGeom>
        </p:spPr>
      </p:pic>
      <p:sp>
        <p:nvSpPr>
          <p:cNvPr id="9" name="Text 5"/>
          <p:cNvSpPr/>
          <p:nvPr/>
        </p:nvSpPr>
        <p:spPr>
          <a:xfrm>
            <a:off x="5667137" y="5268039"/>
            <a:ext cx="2864287"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Representación Gráfica</a:t>
            </a:r>
            <a:endParaRPr lang="en-US" sz="2187" dirty="0"/>
          </a:p>
        </p:txBody>
      </p:sp>
      <p:sp>
        <p:nvSpPr>
          <p:cNvPr id="10" name="Text 6"/>
          <p:cNvSpPr/>
          <p:nvPr/>
        </p:nvSpPr>
        <p:spPr>
          <a:xfrm>
            <a:off x="5667137" y="5748457"/>
            <a:ext cx="3296007" cy="66651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Diagramas de Venn para visualizar operaciones lógicas</a:t>
            </a:r>
            <a:endParaRPr lang="en-US" sz="1750" dirty="0"/>
          </a:p>
        </p:txBody>
      </p:sp>
      <p:pic>
        <p:nvPicPr>
          <p:cNvPr id="11" name="Image 2" descr="preencoded.png"/>
          <p:cNvPicPr>
            <a:picLocks noChangeAspect="1"/>
          </p:cNvPicPr>
          <p:nvPr/>
        </p:nvPicPr>
        <p:blipFill>
          <a:blip r:embed="rId5"/>
          <a:stretch>
            <a:fillRect/>
          </a:stretch>
        </p:blipFill>
        <p:spPr>
          <a:xfrm>
            <a:off x="9296400" y="2953345"/>
            <a:ext cx="3296007" cy="2037040"/>
          </a:xfrm>
          <a:prstGeom prst="rect">
            <a:avLst/>
          </a:prstGeom>
        </p:spPr>
      </p:pic>
      <p:sp>
        <p:nvSpPr>
          <p:cNvPr id="12" name="Text 7"/>
          <p:cNvSpPr/>
          <p:nvPr/>
        </p:nvSpPr>
        <p:spPr>
          <a:xfrm>
            <a:off x="9296400" y="5268039"/>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Tablas de Verdad</a:t>
            </a:r>
            <a:endParaRPr lang="en-US" sz="2187" dirty="0"/>
          </a:p>
        </p:txBody>
      </p:sp>
      <p:sp>
        <p:nvSpPr>
          <p:cNvPr id="13" name="Text 8"/>
          <p:cNvSpPr/>
          <p:nvPr/>
        </p:nvSpPr>
        <p:spPr>
          <a:xfrm>
            <a:off x="9296400" y="5748457"/>
            <a:ext cx="3296007" cy="66651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Tablas que muestran los resultados de las operaciones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sp>
        <p:nvSpPr>
          <p:cNvPr id="4" name="Text 2"/>
          <p:cNvSpPr/>
          <p:nvPr/>
        </p:nvSpPr>
        <p:spPr>
          <a:xfrm>
            <a:off x="2037993" y="1480661"/>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Propiedades fundamentales del Álgebra de Boole</a:t>
            </a:r>
            <a:endParaRPr lang="en-US" sz="4374" dirty="0"/>
          </a:p>
        </p:txBody>
      </p:sp>
      <p:sp>
        <p:nvSpPr>
          <p:cNvPr id="5" name="Shape 3"/>
          <p:cNvSpPr/>
          <p:nvPr/>
        </p:nvSpPr>
        <p:spPr>
          <a:xfrm>
            <a:off x="2037993" y="3313748"/>
            <a:ext cx="5166122" cy="1606510"/>
          </a:xfrm>
          <a:prstGeom prst="roundRect">
            <a:avLst>
              <a:gd name="adj" fmla="val 6224"/>
            </a:avLst>
          </a:prstGeom>
          <a:solidFill>
            <a:srgbClr val="FCE2CF"/>
          </a:solidFill>
          <a:ln w="7620">
            <a:solidFill>
              <a:srgbClr val="E2C8B5"/>
            </a:solidFill>
            <a:prstDash val="solid"/>
          </a:ln>
        </p:spPr>
        <p:txBody>
          <a:bodyPr/>
          <a:lstStyle/>
          <a:p>
            <a:endParaRPr lang="es-EC"/>
          </a:p>
        </p:txBody>
      </p:sp>
      <p:sp>
        <p:nvSpPr>
          <p:cNvPr id="6" name="Text 4"/>
          <p:cNvSpPr/>
          <p:nvPr/>
        </p:nvSpPr>
        <p:spPr>
          <a:xfrm>
            <a:off x="2267783" y="3543538"/>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Conmutatividad</a:t>
            </a:r>
            <a:endParaRPr lang="en-US" sz="2187" dirty="0"/>
          </a:p>
        </p:txBody>
      </p:sp>
      <p:sp>
        <p:nvSpPr>
          <p:cNvPr id="7" name="Text 5"/>
          <p:cNvSpPr/>
          <p:nvPr/>
        </p:nvSpPr>
        <p:spPr>
          <a:xfrm>
            <a:off x="2267783" y="4023955"/>
            <a:ext cx="4706541" cy="666512"/>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Las operaciones AND y OR son conmutativas, A + B = B + A y A · B = B · A.</a:t>
            </a:r>
            <a:endParaRPr lang="en-US" sz="1750" dirty="0"/>
          </a:p>
        </p:txBody>
      </p:sp>
      <p:sp>
        <p:nvSpPr>
          <p:cNvPr id="8" name="Shape 6"/>
          <p:cNvSpPr/>
          <p:nvPr/>
        </p:nvSpPr>
        <p:spPr>
          <a:xfrm>
            <a:off x="7426285" y="3313748"/>
            <a:ext cx="5166122" cy="1606510"/>
          </a:xfrm>
          <a:prstGeom prst="roundRect">
            <a:avLst>
              <a:gd name="adj" fmla="val 6224"/>
            </a:avLst>
          </a:prstGeom>
          <a:solidFill>
            <a:srgbClr val="FCE2CF"/>
          </a:solidFill>
          <a:ln w="7620">
            <a:solidFill>
              <a:srgbClr val="E2C8B5"/>
            </a:solidFill>
            <a:prstDash val="solid"/>
          </a:ln>
        </p:spPr>
        <p:txBody>
          <a:bodyPr/>
          <a:lstStyle/>
          <a:p>
            <a:endParaRPr lang="es-EC"/>
          </a:p>
        </p:txBody>
      </p:sp>
      <p:sp>
        <p:nvSpPr>
          <p:cNvPr id="9" name="Text 7"/>
          <p:cNvSpPr/>
          <p:nvPr/>
        </p:nvSpPr>
        <p:spPr>
          <a:xfrm>
            <a:off x="7656076" y="3543538"/>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Asociatividad</a:t>
            </a:r>
            <a:endParaRPr lang="en-US" sz="2187" dirty="0"/>
          </a:p>
        </p:txBody>
      </p:sp>
      <p:sp>
        <p:nvSpPr>
          <p:cNvPr id="10" name="Text 8"/>
          <p:cNvSpPr/>
          <p:nvPr/>
        </p:nvSpPr>
        <p:spPr>
          <a:xfrm>
            <a:off x="7656076" y="4023955"/>
            <a:ext cx="4706541" cy="666512"/>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Las operaciones AND y OR son asociativas, (A + B) + C = A + (B + C) y (A · B) · C = A · (B · C).</a:t>
            </a:r>
            <a:endParaRPr lang="en-US" sz="1750" dirty="0"/>
          </a:p>
        </p:txBody>
      </p:sp>
      <p:sp>
        <p:nvSpPr>
          <p:cNvPr id="11" name="Shape 9"/>
          <p:cNvSpPr/>
          <p:nvPr/>
        </p:nvSpPr>
        <p:spPr>
          <a:xfrm>
            <a:off x="2037993" y="5142428"/>
            <a:ext cx="5166122" cy="1606510"/>
          </a:xfrm>
          <a:prstGeom prst="roundRect">
            <a:avLst>
              <a:gd name="adj" fmla="val 6224"/>
            </a:avLst>
          </a:prstGeom>
          <a:solidFill>
            <a:srgbClr val="FCE2CF"/>
          </a:solidFill>
          <a:ln w="7620">
            <a:solidFill>
              <a:srgbClr val="E2C8B5"/>
            </a:solidFill>
            <a:prstDash val="solid"/>
          </a:ln>
        </p:spPr>
        <p:txBody>
          <a:bodyPr/>
          <a:lstStyle/>
          <a:p>
            <a:endParaRPr lang="es-EC"/>
          </a:p>
        </p:txBody>
      </p:sp>
      <p:sp>
        <p:nvSpPr>
          <p:cNvPr id="12" name="Text 10"/>
          <p:cNvSpPr/>
          <p:nvPr/>
        </p:nvSpPr>
        <p:spPr>
          <a:xfrm>
            <a:off x="2267783" y="5372219"/>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Distributividad</a:t>
            </a:r>
            <a:endParaRPr lang="en-US" sz="2187" dirty="0"/>
          </a:p>
        </p:txBody>
      </p:sp>
      <p:sp>
        <p:nvSpPr>
          <p:cNvPr id="13" name="Text 11"/>
          <p:cNvSpPr/>
          <p:nvPr/>
        </p:nvSpPr>
        <p:spPr>
          <a:xfrm>
            <a:off x="2267783" y="5852636"/>
            <a:ext cx="4706541" cy="666512"/>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La operación AND es distributiva sobre la operación OR, A · (B + C) = (A · B) + (A · C).</a:t>
            </a:r>
            <a:endParaRPr lang="en-US" sz="1750" dirty="0"/>
          </a:p>
        </p:txBody>
      </p:sp>
      <p:sp>
        <p:nvSpPr>
          <p:cNvPr id="14" name="Shape 12"/>
          <p:cNvSpPr/>
          <p:nvPr/>
        </p:nvSpPr>
        <p:spPr>
          <a:xfrm>
            <a:off x="7426285" y="5142428"/>
            <a:ext cx="5166122" cy="1606510"/>
          </a:xfrm>
          <a:prstGeom prst="roundRect">
            <a:avLst>
              <a:gd name="adj" fmla="val 6224"/>
            </a:avLst>
          </a:prstGeom>
          <a:solidFill>
            <a:srgbClr val="FCE2CF"/>
          </a:solidFill>
          <a:ln w="7620">
            <a:solidFill>
              <a:srgbClr val="E2C8B5"/>
            </a:solidFill>
            <a:prstDash val="solid"/>
          </a:ln>
        </p:spPr>
        <p:txBody>
          <a:bodyPr/>
          <a:lstStyle/>
          <a:p>
            <a:endParaRPr lang="es-EC"/>
          </a:p>
        </p:txBody>
      </p:sp>
      <p:sp>
        <p:nvSpPr>
          <p:cNvPr id="15" name="Text 13"/>
          <p:cNvSpPr/>
          <p:nvPr/>
        </p:nvSpPr>
        <p:spPr>
          <a:xfrm>
            <a:off x="7656076" y="5372219"/>
            <a:ext cx="2777490"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Complemento</a:t>
            </a:r>
            <a:endParaRPr lang="en-US" sz="2187" dirty="0"/>
          </a:p>
        </p:txBody>
      </p:sp>
      <p:sp>
        <p:nvSpPr>
          <p:cNvPr id="16" name="Text 14"/>
          <p:cNvSpPr/>
          <p:nvPr/>
        </p:nvSpPr>
        <p:spPr>
          <a:xfrm>
            <a:off x="7656076" y="5852636"/>
            <a:ext cx="4706541" cy="666512"/>
          </a:xfrm>
          <a:prstGeom prst="rect">
            <a:avLst/>
          </a:prstGeom>
          <a:noFill/>
          <a:ln/>
        </p:spPr>
        <p:txBody>
          <a:bodyPr wrap="square" rtlCol="0" anchor="t"/>
          <a:lstStyle/>
          <a:p>
            <a:pPr marL="0" indent="0">
              <a:lnSpc>
                <a:spcPts val="2624"/>
              </a:lnSpc>
              <a:buNone/>
            </a:pPr>
            <a:r>
              <a:rPr lang="en-US" sz="1750" kern="0" spc="-35" dirty="0">
                <a:solidFill>
                  <a:srgbClr val="2B2E3C"/>
                </a:solidFill>
                <a:latin typeface="Open Sans" pitchFamily="34" charset="0"/>
                <a:ea typeface="Open Sans" pitchFamily="34" charset="-122"/>
                <a:cs typeface="Open Sans" pitchFamily="34" charset="-120"/>
              </a:rPr>
              <a:t>Cada valor booleano tiene un complemento único, A + Ā = 1 y A · Ā = 0.</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sp>
        <p:nvSpPr>
          <p:cNvPr id="4" name="Text 2"/>
          <p:cNvSpPr/>
          <p:nvPr/>
        </p:nvSpPr>
        <p:spPr>
          <a:xfrm>
            <a:off x="2067163" y="608767"/>
            <a:ext cx="8034695" cy="690563"/>
          </a:xfrm>
          <a:prstGeom prst="rect">
            <a:avLst/>
          </a:prstGeom>
          <a:noFill/>
          <a:ln/>
        </p:spPr>
        <p:txBody>
          <a:bodyPr wrap="none" rtlCol="0" anchor="t"/>
          <a:lstStyle/>
          <a:p>
            <a:pPr marL="0" indent="0">
              <a:lnSpc>
                <a:spcPts val="5437"/>
              </a:lnSpc>
              <a:buNone/>
            </a:pPr>
            <a:r>
              <a:rPr lang="en-US" sz="4350" kern="0" spc="-130" dirty="0">
                <a:solidFill>
                  <a:srgbClr val="2C3F42"/>
                </a:solidFill>
                <a:latin typeface="Bitter" pitchFamily="34" charset="0"/>
                <a:ea typeface="Bitter" pitchFamily="34" charset="-122"/>
                <a:cs typeface="Bitter" pitchFamily="34" charset="-120"/>
              </a:rPr>
              <a:t>Construcción del Árbol Sintáctico</a:t>
            </a:r>
            <a:endParaRPr lang="en-US" sz="4350" dirty="0"/>
          </a:p>
        </p:txBody>
      </p:sp>
      <p:sp>
        <p:nvSpPr>
          <p:cNvPr id="5" name="Shape 3"/>
          <p:cNvSpPr/>
          <p:nvPr/>
        </p:nvSpPr>
        <p:spPr>
          <a:xfrm>
            <a:off x="2067163" y="1741170"/>
            <a:ext cx="1749266" cy="1250990"/>
          </a:xfrm>
          <a:prstGeom prst="roundRect">
            <a:avLst>
              <a:gd name="adj" fmla="val 7949"/>
            </a:avLst>
          </a:prstGeom>
          <a:solidFill>
            <a:srgbClr val="FCE2CF"/>
          </a:solidFill>
          <a:ln w="7620">
            <a:solidFill>
              <a:srgbClr val="E2C8B5"/>
            </a:solidFill>
            <a:prstDash val="solid"/>
          </a:ln>
        </p:spPr>
        <p:txBody>
          <a:bodyPr/>
          <a:lstStyle/>
          <a:p>
            <a:endParaRPr lang="es-EC"/>
          </a:p>
        </p:txBody>
      </p:sp>
      <p:sp>
        <p:nvSpPr>
          <p:cNvPr id="6" name="Text 4"/>
          <p:cNvSpPr/>
          <p:nvPr/>
        </p:nvSpPr>
        <p:spPr>
          <a:xfrm>
            <a:off x="2295644" y="2159437"/>
            <a:ext cx="106323" cy="414338"/>
          </a:xfrm>
          <a:prstGeom prst="rect">
            <a:avLst/>
          </a:prstGeom>
          <a:noFill/>
          <a:ln/>
        </p:spPr>
        <p:txBody>
          <a:bodyPr wrap="none" rtlCol="0" anchor="t"/>
          <a:lstStyle/>
          <a:p>
            <a:pPr marL="0" indent="0" algn="ctr">
              <a:lnSpc>
                <a:spcPts val="3262"/>
              </a:lnSpc>
              <a:buNone/>
            </a:pPr>
            <a:r>
              <a:rPr lang="en-US" sz="2175" kern="0" spc="-65" dirty="0">
                <a:solidFill>
                  <a:srgbClr val="2B2E3C"/>
                </a:solidFill>
                <a:latin typeface="Bitter" pitchFamily="34" charset="0"/>
                <a:ea typeface="Bitter" pitchFamily="34" charset="-122"/>
                <a:cs typeface="Bitter" pitchFamily="34" charset="-120"/>
              </a:rPr>
              <a:t>1</a:t>
            </a:r>
            <a:endParaRPr lang="en-US" sz="2175" dirty="0"/>
          </a:p>
        </p:txBody>
      </p:sp>
      <p:sp>
        <p:nvSpPr>
          <p:cNvPr id="7" name="Text 5"/>
          <p:cNvSpPr/>
          <p:nvPr/>
        </p:nvSpPr>
        <p:spPr>
          <a:xfrm>
            <a:off x="4037290" y="1962031"/>
            <a:ext cx="2762131" cy="345281"/>
          </a:xfrm>
          <a:prstGeom prst="rect">
            <a:avLst/>
          </a:prstGeom>
          <a:noFill/>
          <a:ln/>
        </p:spPr>
        <p:txBody>
          <a:bodyPr wrap="none" rtlCol="0" anchor="t"/>
          <a:lstStyle/>
          <a:p>
            <a:pPr marL="0" indent="0" algn="l">
              <a:lnSpc>
                <a:spcPts val="2719"/>
              </a:lnSpc>
              <a:buNone/>
            </a:pPr>
            <a:r>
              <a:rPr lang="en-US" sz="2175" kern="0" spc="-65" dirty="0">
                <a:solidFill>
                  <a:srgbClr val="2B2E3C"/>
                </a:solidFill>
                <a:latin typeface="Bitter" pitchFamily="34" charset="0"/>
                <a:ea typeface="Bitter" pitchFamily="34" charset="-122"/>
                <a:cs typeface="Bitter" pitchFamily="34" charset="-120"/>
              </a:rPr>
              <a:t>Análisis Léxico</a:t>
            </a:r>
            <a:endParaRPr lang="en-US" sz="2175" dirty="0"/>
          </a:p>
        </p:txBody>
      </p:sp>
      <p:sp>
        <p:nvSpPr>
          <p:cNvPr id="8" name="Text 6"/>
          <p:cNvSpPr/>
          <p:nvPr/>
        </p:nvSpPr>
        <p:spPr>
          <a:xfrm>
            <a:off x="4037290" y="2439829"/>
            <a:ext cx="4209455" cy="331470"/>
          </a:xfrm>
          <a:prstGeom prst="rect">
            <a:avLst/>
          </a:prstGeom>
          <a:noFill/>
          <a:ln/>
        </p:spPr>
        <p:txBody>
          <a:bodyPr wrap="none" rtlCol="0" anchor="t"/>
          <a:lstStyle/>
          <a:p>
            <a:pPr marL="0" indent="0" algn="l">
              <a:lnSpc>
                <a:spcPts val="2610"/>
              </a:lnSpc>
              <a:buNone/>
            </a:pPr>
            <a:r>
              <a:rPr lang="en-US" sz="1740" kern="0" spc="-35" dirty="0">
                <a:solidFill>
                  <a:srgbClr val="2B2E3C"/>
                </a:solidFill>
                <a:latin typeface="Open Sans" pitchFamily="34" charset="0"/>
                <a:ea typeface="Open Sans" pitchFamily="34" charset="-122"/>
                <a:cs typeface="Open Sans" pitchFamily="34" charset="-120"/>
              </a:rPr>
              <a:t>Descomposición de la expresión en tokens</a:t>
            </a:r>
            <a:endParaRPr lang="en-US" sz="1740" dirty="0"/>
          </a:p>
        </p:txBody>
      </p:sp>
      <p:sp>
        <p:nvSpPr>
          <p:cNvPr id="9" name="Shape 7"/>
          <p:cNvSpPr/>
          <p:nvPr/>
        </p:nvSpPr>
        <p:spPr>
          <a:xfrm>
            <a:off x="3926800" y="2966651"/>
            <a:ext cx="8526066" cy="22086"/>
          </a:xfrm>
          <a:prstGeom prst="roundRect">
            <a:avLst>
              <a:gd name="adj" fmla="val 450228"/>
            </a:avLst>
          </a:prstGeom>
          <a:solidFill>
            <a:srgbClr val="E2C8B5"/>
          </a:solidFill>
          <a:ln/>
        </p:spPr>
        <p:txBody>
          <a:bodyPr/>
          <a:lstStyle/>
          <a:p>
            <a:endParaRPr lang="es-EC"/>
          </a:p>
        </p:txBody>
      </p:sp>
      <p:sp>
        <p:nvSpPr>
          <p:cNvPr id="10" name="Shape 8"/>
          <p:cNvSpPr/>
          <p:nvPr/>
        </p:nvSpPr>
        <p:spPr>
          <a:xfrm>
            <a:off x="2067163" y="3102531"/>
            <a:ext cx="3498652" cy="1250990"/>
          </a:xfrm>
          <a:prstGeom prst="roundRect">
            <a:avLst>
              <a:gd name="adj" fmla="val 7949"/>
            </a:avLst>
          </a:prstGeom>
          <a:solidFill>
            <a:srgbClr val="FCE2CF"/>
          </a:solidFill>
          <a:ln w="7620">
            <a:solidFill>
              <a:srgbClr val="E2C8B5"/>
            </a:solidFill>
            <a:prstDash val="solid"/>
          </a:ln>
        </p:spPr>
        <p:txBody>
          <a:bodyPr/>
          <a:lstStyle/>
          <a:p>
            <a:endParaRPr lang="es-EC"/>
          </a:p>
        </p:txBody>
      </p:sp>
      <p:sp>
        <p:nvSpPr>
          <p:cNvPr id="11" name="Text 9"/>
          <p:cNvSpPr/>
          <p:nvPr/>
        </p:nvSpPr>
        <p:spPr>
          <a:xfrm>
            <a:off x="2295644" y="3520797"/>
            <a:ext cx="143589" cy="414338"/>
          </a:xfrm>
          <a:prstGeom prst="rect">
            <a:avLst/>
          </a:prstGeom>
          <a:noFill/>
          <a:ln/>
        </p:spPr>
        <p:txBody>
          <a:bodyPr wrap="none" rtlCol="0" anchor="t"/>
          <a:lstStyle/>
          <a:p>
            <a:pPr marL="0" indent="0" algn="ctr">
              <a:lnSpc>
                <a:spcPts val="3262"/>
              </a:lnSpc>
              <a:buNone/>
            </a:pPr>
            <a:r>
              <a:rPr lang="en-US" sz="2175" kern="0" spc="-65" dirty="0">
                <a:solidFill>
                  <a:srgbClr val="2B2E3C"/>
                </a:solidFill>
                <a:latin typeface="Bitter" pitchFamily="34" charset="0"/>
                <a:ea typeface="Bitter" pitchFamily="34" charset="-122"/>
                <a:cs typeface="Bitter" pitchFamily="34" charset="-120"/>
              </a:rPr>
              <a:t>2</a:t>
            </a:r>
            <a:endParaRPr lang="en-US" sz="2175" dirty="0"/>
          </a:p>
        </p:txBody>
      </p:sp>
      <p:sp>
        <p:nvSpPr>
          <p:cNvPr id="12" name="Text 10"/>
          <p:cNvSpPr/>
          <p:nvPr/>
        </p:nvSpPr>
        <p:spPr>
          <a:xfrm>
            <a:off x="5786676" y="3323392"/>
            <a:ext cx="2762131" cy="345281"/>
          </a:xfrm>
          <a:prstGeom prst="rect">
            <a:avLst/>
          </a:prstGeom>
          <a:noFill/>
          <a:ln/>
        </p:spPr>
        <p:txBody>
          <a:bodyPr wrap="none" rtlCol="0" anchor="t"/>
          <a:lstStyle/>
          <a:p>
            <a:pPr marL="0" indent="0" algn="l">
              <a:lnSpc>
                <a:spcPts val="2719"/>
              </a:lnSpc>
              <a:buNone/>
            </a:pPr>
            <a:r>
              <a:rPr lang="en-US" sz="2175" kern="0" spc="-65" dirty="0">
                <a:solidFill>
                  <a:srgbClr val="2B2E3C"/>
                </a:solidFill>
                <a:latin typeface="Bitter" pitchFamily="34" charset="0"/>
                <a:ea typeface="Bitter" pitchFamily="34" charset="-122"/>
                <a:cs typeface="Bitter" pitchFamily="34" charset="-120"/>
              </a:rPr>
              <a:t>Análisis Sintáctico</a:t>
            </a:r>
            <a:endParaRPr lang="en-US" sz="2175" dirty="0"/>
          </a:p>
        </p:txBody>
      </p:sp>
      <p:sp>
        <p:nvSpPr>
          <p:cNvPr id="13" name="Text 11"/>
          <p:cNvSpPr/>
          <p:nvPr/>
        </p:nvSpPr>
        <p:spPr>
          <a:xfrm>
            <a:off x="5786676" y="3801189"/>
            <a:ext cx="2811304" cy="331470"/>
          </a:xfrm>
          <a:prstGeom prst="rect">
            <a:avLst/>
          </a:prstGeom>
          <a:noFill/>
          <a:ln/>
        </p:spPr>
        <p:txBody>
          <a:bodyPr wrap="none" rtlCol="0" anchor="t"/>
          <a:lstStyle/>
          <a:p>
            <a:pPr marL="0" indent="0" algn="l">
              <a:lnSpc>
                <a:spcPts val="2610"/>
              </a:lnSpc>
              <a:buNone/>
            </a:pPr>
            <a:r>
              <a:rPr lang="en-US" sz="1740" kern="0" spc="-35" dirty="0">
                <a:solidFill>
                  <a:srgbClr val="2B2E3C"/>
                </a:solidFill>
                <a:latin typeface="Open Sans" pitchFamily="34" charset="0"/>
                <a:ea typeface="Open Sans" pitchFamily="34" charset="-122"/>
                <a:cs typeface="Open Sans" pitchFamily="34" charset="-120"/>
              </a:rPr>
              <a:t>Creación del Árbol Sintáctico</a:t>
            </a:r>
            <a:endParaRPr lang="en-US" sz="1740" dirty="0"/>
          </a:p>
        </p:txBody>
      </p:sp>
      <p:sp>
        <p:nvSpPr>
          <p:cNvPr id="14" name="Shape 12"/>
          <p:cNvSpPr/>
          <p:nvPr/>
        </p:nvSpPr>
        <p:spPr>
          <a:xfrm>
            <a:off x="5676186" y="4328011"/>
            <a:ext cx="6776680" cy="22086"/>
          </a:xfrm>
          <a:prstGeom prst="roundRect">
            <a:avLst>
              <a:gd name="adj" fmla="val 450228"/>
            </a:avLst>
          </a:prstGeom>
          <a:solidFill>
            <a:srgbClr val="E2C8B5"/>
          </a:solidFill>
          <a:ln/>
        </p:spPr>
        <p:txBody>
          <a:bodyPr/>
          <a:lstStyle/>
          <a:p>
            <a:endParaRPr lang="es-EC"/>
          </a:p>
        </p:txBody>
      </p:sp>
      <p:sp>
        <p:nvSpPr>
          <p:cNvPr id="15" name="Shape 13"/>
          <p:cNvSpPr/>
          <p:nvPr/>
        </p:nvSpPr>
        <p:spPr>
          <a:xfrm>
            <a:off x="2067163" y="4463891"/>
            <a:ext cx="5248037" cy="1250990"/>
          </a:xfrm>
          <a:prstGeom prst="roundRect">
            <a:avLst>
              <a:gd name="adj" fmla="val 7949"/>
            </a:avLst>
          </a:prstGeom>
          <a:solidFill>
            <a:srgbClr val="FCE2CF"/>
          </a:solidFill>
          <a:ln w="7620">
            <a:solidFill>
              <a:srgbClr val="E2C8B5"/>
            </a:solidFill>
            <a:prstDash val="solid"/>
          </a:ln>
        </p:spPr>
        <p:txBody>
          <a:bodyPr/>
          <a:lstStyle/>
          <a:p>
            <a:endParaRPr lang="es-EC"/>
          </a:p>
        </p:txBody>
      </p:sp>
      <p:sp>
        <p:nvSpPr>
          <p:cNvPr id="16" name="Text 14"/>
          <p:cNvSpPr/>
          <p:nvPr/>
        </p:nvSpPr>
        <p:spPr>
          <a:xfrm>
            <a:off x="2295644" y="4882158"/>
            <a:ext cx="149662" cy="414338"/>
          </a:xfrm>
          <a:prstGeom prst="rect">
            <a:avLst/>
          </a:prstGeom>
          <a:noFill/>
          <a:ln/>
        </p:spPr>
        <p:txBody>
          <a:bodyPr wrap="none" rtlCol="0" anchor="t"/>
          <a:lstStyle/>
          <a:p>
            <a:pPr marL="0" indent="0" algn="ctr">
              <a:lnSpc>
                <a:spcPts val="3262"/>
              </a:lnSpc>
              <a:buNone/>
            </a:pPr>
            <a:r>
              <a:rPr lang="en-US" sz="2175" kern="0" spc="-65" dirty="0">
                <a:solidFill>
                  <a:srgbClr val="2B2E3C"/>
                </a:solidFill>
                <a:latin typeface="Bitter" pitchFamily="34" charset="0"/>
                <a:ea typeface="Bitter" pitchFamily="34" charset="-122"/>
                <a:cs typeface="Bitter" pitchFamily="34" charset="-120"/>
              </a:rPr>
              <a:t>3</a:t>
            </a:r>
            <a:endParaRPr lang="en-US" sz="2175" dirty="0"/>
          </a:p>
        </p:txBody>
      </p:sp>
      <p:sp>
        <p:nvSpPr>
          <p:cNvPr id="17" name="Text 15"/>
          <p:cNvSpPr/>
          <p:nvPr/>
        </p:nvSpPr>
        <p:spPr>
          <a:xfrm>
            <a:off x="7536061" y="4684752"/>
            <a:ext cx="2762131" cy="345281"/>
          </a:xfrm>
          <a:prstGeom prst="rect">
            <a:avLst/>
          </a:prstGeom>
          <a:noFill/>
          <a:ln/>
        </p:spPr>
        <p:txBody>
          <a:bodyPr wrap="none" rtlCol="0" anchor="t"/>
          <a:lstStyle/>
          <a:p>
            <a:pPr marL="0" indent="0" algn="l">
              <a:lnSpc>
                <a:spcPts val="2719"/>
              </a:lnSpc>
              <a:buNone/>
            </a:pPr>
            <a:r>
              <a:rPr lang="en-US" sz="2175" kern="0" spc="-65" dirty="0">
                <a:solidFill>
                  <a:srgbClr val="2B2E3C"/>
                </a:solidFill>
                <a:latin typeface="Bitter" pitchFamily="34" charset="0"/>
                <a:ea typeface="Bitter" pitchFamily="34" charset="-122"/>
                <a:cs typeface="Bitter" pitchFamily="34" charset="-120"/>
              </a:rPr>
              <a:t>Simplificación</a:t>
            </a:r>
            <a:endParaRPr lang="en-US" sz="2175" dirty="0"/>
          </a:p>
        </p:txBody>
      </p:sp>
      <p:sp>
        <p:nvSpPr>
          <p:cNvPr id="18" name="Text 16"/>
          <p:cNvSpPr/>
          <p:nvPr/>
        </p:nvSpPr>
        <p:spPr>
          <a:xfrm>
            <a:off x="7536061" y="5162550"/>
            <a:ext cx="4034552" cy="331470"/>
          </a:xfrm>
          <a:prstGeom prst="rect">
            <a:avLst/>
          </a:prstGeom>
          <a:noFill/>
          <a:ln/>
        </p:spPr>
        <p:txBody>
          <a:bodyPr wrap="none" rtlCol="0" anchor="t"/>
          <a:lstStyle/>
          <a:p>
            <a:pPr marL="0" indent="0" algn="l">
              <a:lnSpc>
                <a:spcPts val="2610"/>
              </a:lnSpc>
              <a:buNone/>
            </a:pPr>
            <a:r>
              <a:rPr lang="en-US" sz="1740" kern="0" spc="-35" dirty="0">
                <a:solidFill>
                  <a:srgbClr val="2B2E3C"/>
                </a:solidFill>
                <a:latin typeface="Open Sans" pitchFamily="34" charset="0"/>
                <a:ea typeface="Open Sans" pitchFamily="34" charset="-122"/>
                <a:cs typeface="Open Sans" pitchFamily="34" charset="-120"/>
              </a:rPr>
              <a:t>Aplicación de reglas del Álgebra de Boole</a:t>
            </a:r>
            <a:endParaRPr lang="en-US" sz="1740" dirty="0"/>
          </a:p>
        </p:txBody>
      </p:sp>
      <p:sp>
        <p:nvSpPr>
          <p:cNvPr id="19" name="Text 17"/>
          <p:cNvSpPr/>
          <p:nvPr/>
        </p:nvSpPr>
        <p:spPr>
          <a:xfrm>
            <a:off x="2067163" y="5963364"/>
            <a:ext cx="10496074" cy="1657350"/>
          </a:xfrm>
          <a:prstGeom prst="rect">
            <a:avLst/>
          </a:prstGeom>
          <a:noFill/>
          <a:ln/>
        </p:spPr>
        <p:txBody>
          <a:bodyPr wrap="square" rtlCol="0" anchor="t"/>
          <a:lstStyle/>
          <a:p>
            <a:pPr marL="0" indent="0">
              <a:lnSpc>
                <a:spcPts val="2610"/>
              </a:lnSpc>
              <a:buNone/>
            </a:pPr>
            <a:r>
              <a:rPr lang="en-US" sz="1740" kern="0" spc="-35" dirty="0">
                <a:solidFill>
                  <a:srgbClr val="2B2E3C"/>
                </a:solidFill>
                <a:latin typeface="Open Sans" pitchFamily="34" charset="0"/>
                <a:ea typeface="Open Sans" pitchFamily="34" charset="-122"/>
                <a:cs typeface="Open Sans" pitchFamily="34" charset="-120"/>
              </a:rPr>
              <a:t>La construcción del árbol sintáctico es un paso fundamental en el proceso de simplificación de expresiones booleanas. Primero, se lleva a cabo un análisis léxico para descomponer la expresión en tokens individuales. Luego, se construye el árbol sintáctico que representa la estructura de la expresión. Finalmente, se aplican las propiedades del Álgebra de Boole para simplificar la expresión de forma efectiva.</a:t>
            </a:r>
            <a:endParaRPr lang="en-US" sz="17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9247823"/>
          </a:xfrm>
          <a:prstGeom prst="rect">
            <a:avLst/>
          </a:prstGeom>
          <a:solidFill>
            <a:srgbClr val="FFF8F0"/>
          </a:solidFill>
          <a:ln/>
        </p:spPr>
        <p:txBody>
          <a:bodyPr/>
          <a:lstStyle/>
          <a:p>
            <a:endParaRPr lang="es-EC"/>
          </a:p>
        </p:txBody>
      </p:sp>
      <p:sp>
        <p:nvSpPr>
          <p:cNvPr id="4" name="Text 2"/>
          <p:cNvSpPr/>
          <p:nvPr/>
        </p:nvSpPr>
        <p:spPr>
          <a:xfrm>
            <a:off x="3621167" y="427673"/>
            <a:ext cx="5842635" cy="486013"/>
          </a:xfrm>
          <a:prstGeom prst="rect">
            <a:avLst/>
          </a:prstGeom>
          <a:noFill/>
          <a:ln/>
        </p:spPr>
        <p:txBody>
          <a:bodyPr wrap="none" rtlCol="0" anchor="t"/>
          <a:lstStyle/>
          <a:p>
            <a:pPr marL="0" indent="0">
              <a:lnSpc>
                <a:spcPts val="3827"/>
              </a:lnSpc>
              <a:buNone/>
            </a:pPr>
            <a:r>
              <a:rPr lang="en-US" sz="3062" kern="0" spc="-92" dirty="0">
                <a:solidFill>
                  <a:srgbClr val="2C3F42"/>
                </a:solidFill>
                <a:latin typeface="Bitter" pitchFamily="34" charset="0"/>
                <a:ea typeface="Bitter" pitchFamily="34" charset="-122"/>
                <a:cs typeface="Bitter" pitchFamily="34" charset="-120"/>
              </a:rPr>
              <a:t>Implementación de la Pila y la Cola</a:t>
            </a:r>
            <a:endParaRPr lang="en-US" sz="3062" dirty="0"/>
          </a:p>
        </p:txBody>
      </p:sp>
      <p:pic>
        <p:nvPicPr>
          <p:cNvPr id="5" name="Image 0" descr="preencoded.png"/>
          <p:cNvPicPr>
            <a:picLocks noChangeAspect="1"/>
          </p:cNvPicPr>
          <p:nvPr/>
        </p:nvPicPr>
        <p:blipFill>
          <a:blip r:embed="rId3"/>
          <a:stretch>
            <a:fillRect/>
          </a:stretch>
        </p:blipFill>
        <p:spPr>
          <a:xfrm>
            <a:off x="4858583" y="1224677"/>
            <a:ext cx="1218962" cy="880467"/>
          </a:xfrm>
          <a:prstGeom prst="rect">
            <a:avLst/>
          </a:prstGeom>
        </p:spPr>
      </p:pic>
      <p:sp>
        <p:nvSpPr>
          <p:cNvPr id="6" name="Text 3"/>
          <p:cNvSpPr/>
          <p:nvPr/>
        </p:nvSpPr>
        <p:spPr>
          <a:xfrm>
            <a:off x="5430560" y="1627822"/>
            <a:ext cx="74890"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1</a:t>
            </a:r>
            <a:endParaRPr lang="en-US" sz="1531" dirty="0"/>
          </a:p>
        </p:txBody>
      </p:sp>
      <p:sp>
        <p:nvSpPr>
          <p:cNvPr id="7" name="Text 4"/>
          <p:cNvSpPr/>
          <p:nvPr/>
        </p:nvSpPr>
        <p:spPr>
          <a:xfrm>
            <a:off x="6233041" y="1380173"/>
            <a:ext cx="1709499"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Pila</a:t>
            </a:r>
            <a:endParaRPr lang="en-US" sz="1531" dirty="0"/>
          </a:p>
        </p:txBody>
      </p:sp>
      <p:sp>
        <p:nvSpPr>
          <p:cNvPr id="8" name="Text 5"/>
          <p:cNvSpPr/>
          <p:nvPr/>
        </p:nvSpPr>
        <p:spPr>
          <a:xfrm>
            <a:off x="6233041" y="1716405"/>
            <a:ext cx="1709499"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Estructura de datos LIFO</a:t>
            </a:r>
            <a:endParaRPr lang="en-US" sz="1225" dirty="0"/>
          </a:p>
        </p:txBody>
      </p:sp>
      <p:sp>
        <p:nvSpPr>
          <p:cNvPr id="9" name="Shape 6"/>
          <p:cNvSpPr/>
          <p:nvPr/>
        </p:nvSpPr>
        <p:spPr>
          <a:xfrm>
            <a:off x="6116360" y="2108865"/>
            <a:ext cx="4854059" cy="15538"/>
          </a:xfrm>
          <a:prstGeom prst="roundRect">
            <a:avLst>
              <a:gd name="adj" fmla="val 450462"/>
            </a:avLst>
          </a:prstGeom>
          <a:solidFill>
            <a:srgbClr val="E2C8B5"/>
          </a:solidFill>
          <a:ln/>
        </p:spPr>
        <p:txBody>
          <a:bodyPr/>
          <a:lstStyle/>
          <a:p>
            <a:endParaRPr lang="es-EC"/>
          </a:p>
        </p:txBody>
      </p:sp>
      <p:pic>
        <p:nvPicPr>
          <p:cNvPr id="10" name="Image 1" descr="preencoded.png"/>
          <p:cNvPicPr>
            <a:picLocks noChangeAspect="1"/>
          </p:cNvPicPr>
          <p:nvPr/>
        </p:nvPicPr>
        <p:blipFill>
          <a:blip r:embed="rId4"/>
          <a:stretch>
            <a:fillRect/>
          </a:stretch>
        </p:blipFill>
        <p:spPr>
          <a:xfrm>
            <a:off x="4249103" y="2143958"/>
            <a:ext cx="2438043" cy="880467"/>
          </a:xfrm>
          <a:prstGeom prst="rect">
            <a:avLst/>
          </a:prstGeom>
        </p:spPr>
      </p:pic>
      <p:sp>
        <p:nvSpPr>
          <p:cNvPr id="11" name="Text 7"/>
          <p:cNvSpPr/>
          <p:nvPr/>
        </p:nvSpPr>
        <p:spPr>
          <a:xfrm>
            <a:off x="5417582" y="2438400"/>
            <a:ext cx="101084"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2</a:t>
            </a:r>
            <a:endParaRPr lang="en-US" sz="1531" dirty="0"/>
          </a:p>
        </p:txBody>
      </p:sp>
      <p:sp>
        <p:nvSpPr>
          <p:cNvPr id="12" name="Text 8"/>
          <p:cNvSpPr/>
          <p:nvPr/>
        </p:nvSpPr>
        <p:spPr>
          <a:xfrm>
            <a:off x="6842641" y="2299454"/>
            <a:ext cx="1766173"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Operaciones</a:t>
            </a:r>
            <a:endParaRPr lang="en-US" sz="1531" dirty="0"/>
          </a:p>
        </p:txBody>
      </p:sp>
      <p:sp>
        <p:nvSpPr>
          <p:cNvPr id="13" name="Text 9"/>
          <p:cNvSpPr/>
          <p:nvPr/>
        </p:nvSpPr>
        <p:spPr>
          <a:xfrm>
            <a:off x="6842641" y="2635687"/>
            <a:ext cx="1766173"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Apilar, desapilar, ver tope</a:t>
            </a:r>
            <a:endParaRPr lang="en-US" sz="1225" dirty="0"/>
          </a:p>
        </p:txBody>
      </p:sp>
      <p:sp>
        <p:nvSpPr>
          <p:cNvPr id="14" name="Shape 10"/>
          <p:cNvSpPr/>
          <p:nvPr/>
        </p:nvSpPr>
        <p:spPr>
          <a:xfrm>
            <a:off x="6725960" y="3028146"/>
            <a:ext cx="4244459" cy="15538"/>
          </a:xfrm>
          <a:prstGeom prst="roundRect">
            <a:avLst>
              <a:gd name="adj" fmla="val 450462"/>
            </a:avLst>
          </a:prstGeom>
          <a:solidFill>
            <a:srgbClr val="E2C8B5"/>
          </a:solidFill>
          <a:ln/>
        </p:spPr>
        <p:txBody>
          <a:bodyPr/>
          <a:lstStyle/>
          <a:p>
            <a:endParaRPr lang="es-EC"/>
          </a:p>
        </p:txBody>
      </p:sp>
      <p:pic>
        <p:nvPicPr>
          <p:cNvPr id="15" name="Image 2" descr="preencoded.png"/>
          <p:cNvPicPr>
            <a:picLocks noChangeAspect="1"/>
          </p:cNvPicPr>
          <p:nvPr/>
        </p:nvPicPr>
        <p:blipFill>
          <a:blip r:embed="rId5"/>
          <a:stretch>
            <a:fillRect/>
          </a:stretch>
        </p:blipFill>
        <p:spPr>
          <a:xfrm>
            <a:off x="3639622" y="3063240"/>
            <a:ext cx="3657005" cy="880467"/>
          </a:xfrm>
          <a:prstGeom prst="rect">
            <a:avLst/>
          </a:prstGeom>
        </p:spPr>
      </p:pic>
      <p:sp>
        <p:nvSpPr>
          <p:cNvPr id="16" name="Text 11"/>
          <p:cNvSpPr/>
          <p:nvPr/>
        </p:nvSpPr>
        <p:spPr>
          <a:xfrm>
            <a:off x="5415439" y="3357682"/>
            <a:ext cx="105370"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3</a:t>
            </a:r>
            <a:endParaRPr lang="en-US" sz="1531" dirty="0"/>
          </a:p>
        </p:txBody>
      </p:sp>
      <p:sp>
        <p:nvSpPr>
          <p:cNvPr id="17" name="Text 12"/>
          <p:cNvSpPr/>
          <p:nvPr/>
        </p:nvSpPr>
        <p:spPr>
          <a:xfrm>
            <a:off x="7452122" y="3218736"/>
            <a:ext cx="1613654"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Implementación</a:t>
            </a:r>
            <a:endParaRPr lang="en-US" sz="1531" dirty="0"/>
          </a:p>
        </p:txBody>
      </p:sp>
      <p:sp>
        <p:nvSpPr>
          <p:cNvPr id="18" name="Text 13"/>
          <p:cNvSpPr/>
          <p:nvPr/>
        </p:nvSpPr>
        <p:spPr>
          <a:xfrm>
            <a:off x="7452122" y="3554968"/>
            <a:ext cx="1613654"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Arreglo o lista enlazada</a:t>
            </a:r>
            <a:endParaRPr lang="en-US" sz="1225" dirty="0"/>
          </a:p>
        </p:txBody>
      </p:sp>
      <p:sp>
        <p:nvSpPr>
          <p:cNvPr id="19" name="Text 14"/>
          <p:cNvSpPr/>
          <p:nvPr/>
        </p:nvSpPr>
        <p:spPr>
          <a:xfrm>
            <a:off x="3621167" y="4118610"/>
            <a:ext cx="7388066" cy="932974"/>
          </a:xfrm>
          <a:prstGeom prst="rect">
            <a:avLst/>
          </a:prstGeom>
          <a:noFill/>
          <a:ln/>
        </p:spPr>
        <p:txBody>
          <a:bodyPr wrap="square" rtlCol="0" anchor="t"/>
          <a:lstStyle/>
          <a:p>
            <a:pPr marL="0" indent="0">
              <a:lnSpc>
                <a:spcPts val="1837"/>
              </a:lnSpc>
              <a:buNone/>
            </a:pPr>
            <a:r>
              <a:rPr lang="en-US" sz="1225" kern="0" spc="-24" dirty="0">
                <a:solidFill>
                  <a:srgbClr val="2B2E3C"/>
                </a:solidFill>
                <a:latin typeface="Open Sans" pitchFamily="34" charset="0"/>
                <a:ea typeface="Open Sans" pitchFamily="34" charset="-122"/>
                <a:cs typeface="Open Sans" pitchFamily="34" charset="-120"/>
              </a:rPr>
              <a:t>La pila es una estructura de datos fundamental en la implementación de la calculadora booleana, ya que nos permite mantener el orden correcto de las operaciones durante la construcción del árbol sintáctico. La pila sigue el principio LIFO (Last In, First Out) y nos permite apilar, desapilar y consultar el elemento en el tope de la pila.</a:t>
            </a:r>
            <a:endParaRPr lang="en-US" sz="1225" dirty="0"/>
          </a:p>
        </p:txBody>
      </p:sp>
      <p:pic>
        <p:nvPicPr>
          <p:cNvPr id="20" name="Image 3" descr="preencoded.png"/>
          <p:cNvPicPr>
            <a:picLocks noChangeAspect="1"/>
          </p:cNvPicPr>
          <p:nvPr/>
        </p:nvPicPr>
        <p:blipFill>
          <a:blip r:embed="rId3"/>
          <a:stretch>
            <a:fillRect/>
          </a:stretch>
        </p:blipFill>
        <p:spPr>
          <a:xfrm>
            <a:off x="4858583" y="5226487"/>
            <a:ext cx="1218962" cy="880467"/>
          </a:xfrm>
          <a:prstGeom prst="rect">
            <a:avLst/>
          </a:prstGeom>
        </p:spPr>
      </p:pic>
      <p:sp>
        <p:nvSpPr>
          <p:cNvPr id="21" name="Text 15"/>
          <p:cNvSpPr/>
          <p:nvPr/>
        </p:nvSpPr>
        <p:spPr>
          <a:xfrm>
            <a:off x="5430560" y="5629632"/>
            <a:ext cx="74890"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1</a:t>
            </a:r>
            <a:endParaRPr lang="en-US" sz="1531" dirty="0"/>
          </a:p>
        </p:txBody>
      </p:sp>
      <p:sp>
        <p:nvSpPr>
          <p:cNvPr id="22" name="Text 16"/>
          <p:cNvSpPr/>
          <p:nvPr/>
        </p:nvSpPr>
        <p:spPr>
          <a:xfrm>
            <a:off x="6233041" y="5381982"/>
            <a:ext cx="1708547"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Cola</a:t>
            </a:r>
            <a:endParaRPr lang="en-US" sz="1531" dirty="0"/>
          </a:p>
        </p:txBody>
      </p:sp>
      <p:sp>
        <p:nvSpPr>
          <p:cNvPr id="23" name="Text 17"/>
          <p:cNvSpPr/>
          <p:nvPr/>
        </p:nvSpPr>
        <p:spPr>
          <a:xfrm>
            <a:off x="6233041" y="5718215"/>
            <a:ext cx="1708547"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Estructura de datos FIFO</a:t>
            </a:r>
            <a:endParaRPr lang="en-US" sz="1225" dirty="0"/>
          </a:p>
        </p:txBody>
      </p:sp>
      <p:sp>
        <p:nvSpPr>
          <p:cNvPr id="24" name="Shape 18"/>
          <p:cNvSpPr/>
          <p:nvPr/>
        </p:nvSpPr>
        <p:spPr>
          <a:xfrm>
            <a:off x="6116360" y="6110674"/>
            <a:ext cx="4854059" cy="15538"/>
          </a:xfrm>
          <a:prstGeom prst="roundRect">
            <a:avLst>
              <a:gd name="adj" fmla="val 450462"/>
            </a:avLst>
          </a:prstGeom>
          <a:solidFill>
            <a:srgbClr val="E2C8B5"/>
          </a:solidFill>
          <a:ln/>
        </p:spPr>
        <p:txBody>
          <a:bodyPr/>
          <a:lstStyle/>
          <a:p>
            <a:endParaRPr lang="es-EC"/>
          </a:p>
        </p:txBody>
      </p:sp>
      <p:pic>
        <p:nvPicPr>
          <p:cNvPr id="25" name="Image 4" descr="preencoded.png"/>
          <p:cNvPicPr>
            <a:picLocks noChangeAspect="1"/>
          </p:cNvPicPr>
          <p:nvPr/>
        </p:nvPicPr>
        <p:blipFill>
          <a:blip r:embed="rId4"/>
          <a:stretch>
            <a:fillRect/>
          </a:stretch>
        </p:blipFill>
        <p:spPr>
          <a:xfrm>
            <a:off x="4249103" y="6145768"/>
            <a:ext cx="2438043" cy="880467"/>
          </a:xfrm>
          <a:prstGeom prst="rect">
            <a:avLst/>
          </a:prstGeom>
        </p:spPr>
      </p:pic>
      <p:sp>
        <p:nvSpPr>
          <p:cNvPr id="26" name="Text 19"/>
          <p:cNvSpPr/>
          <p:nvPr/>
        </p:nvSpPr>
        <p:spPr>
          <a:xfrm>
            <a:off x="5417582" y="6440210"/>
            <a:ext cx="101084"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2</a:t>
            </a:r>
            <a:endParaRPr lang="en-US" sz="1531" dirty="0"/>
          </a:p>
        </p:txBody>
      </p:sp>
      <p:sp>
        <p:nvSpPr>
          <p:cNvPr id="27" name="Text 20"/>
          <p:cNvSpPr/>
          <p:nvPr/>
        </p:nvSpPr>
        <p:spPr>
          <a:xfrm>
            <a:off x="6842641" y="6301264"/>
            <a:ext cx="1944172"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Operaciones</a:t>
            </a:r>
            <a:endParaRPr lang="en-US" sz="1531" dirty="0"/>
          </a:p>
        </p:txBody>
      </p:sp>
      <p:sp>
        <p:nvSpPr>
          <p:cNvPr id="28" name="Text 21"/>
          <p:cNvSpPr/>
          <p:nvPr/>
        </p:nvSpPr>
        <p:spPr>
          <a:xfrm>
            <a:off x="6842641" y="6637496"/>
            <a:ext cx="2110502"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Encolar, desencolar, ver frente</a:t>
            </a:r>
            <a:endParaRPr lang="en-US" sz="1225" dirty="0"/>
          </a:p>
        </p:txBody>
      </p:sp>
      <p:sp>
        <p:nvSpPr>
          <p:cNvPr id="29" name="Shape 22"/>
          <p:cNvSpPr/>
          <p:nvPr/>
        </p:nvSpPr>
        <p:spPr>
          <a:xfrm>
            <a:off x="6725960" y="7029956"/>
            <a:ext cx="4244459" cy="15538"/>
          </a:xfrm>
          <a:prstGeom prst="roundRect">
            <a:avLst>
              <a:gd name="adj" fmla="val 450462"/>
            </a:avLst>
          </a:prstGeom>
          <a:solidFill>
            <a:srgbClr val="E2C8B5"/>
          </a:solidFill>
          <a:ln/>
        </p:spPr>
        <p:txBody>
          <a:bodyPr/>
          <a:lstStyle/>
          <a:p>
            <a:endParaRPr lang="es-EC"/>
          </a:p>
        </p:txBody>
      </p:sp>
      <p:pic>
        <p:nvPicPr>
          <p:cNvPr id="30" name="Image 5" descr="preencoded.png"/>
          <p:cNvPicPr>
            <a:picLocks noChangeAspect="1"/>
          </p:cNvPicPr>
          <p:nvPr/>
        </p:nvPicPr>
        <p:blipFill>
          <a:blip r:embed="rId5"/>
          <a:stretch>
            <a:fillRect/>
          </a:stretch>
        </p:blipFill>
        <p:spPr>
          <a:xfrm>
            <a:off x="3639622" y="7065050"/>
            <a:ext cx="3657005" cy="880467"/>
          </a:xfrm>
          <a:prstGeom prst="rect">
            <a:avLst/>
          </a:prstGeom>
        </p:spPr>
      </p:pic>
      <p:sp>
        <p:nvSpPr>
          <p:cNvPr id="31" name="Text 23"/>
          <p:cNvSpPr/>
          <p:nvPr/>
        </p:nvSpPr>
        <p:spPr>
          <a:xfrm>
            <a:off x="5415439" y="7359491"/>
            <a:ext cx="105370" cy="291584"/>
          </a:xfrm>
          <a:prstGeom prst="rect">
            <a:avLst/>
          </a:prstGeom>
          <a:noFill/>
          <a:ln/>
        </p:spPr>
        <p:txBody>
          <a:bodyPr wrap="none" rtlCol="0" anchor="t"/>
          <a:lstStyle/>
          <a:p>
            <a:pPr marL="0" indent="0" algn="ctr">
              <a:lnSpc>
                <a:spcPts val="2296"/>
              </a:lnSpc>
              <a:buNone/>
            </a:pPr>
            <a:r>
              <a:rPr lang="en-US" sz="1531" kern="0" spc="-46" dirty="0">
                <a:solidFill>
                  <a:srgbClr val="2B2E3C"/>
                </a:solidFill>
                <a:latin typeface="Bitter" pitchFamily="34" charset="0"/>
                <a:ea typeface="Bitter" pitchFamily="34" charset="-122"/>
                <a:cs typeface="Bitter" pitchFamily="34" charset="-120"/>
              </a:rPr>
              <a:t>3</a:t>
            </a:r>
            <a:endParaRPr lang="en-US" sz="1531" dirty="0"/>
          </a:p>
        </p:txBody>
      </p:sp>
      <p:sp>
        <p:nvSpPr>
          <p:cNvPr id="32" name="Text 24"/>
          <p:cNvSpPr/>
          <p:nvPr/>
        </p:nvSpPr>
        <p:spPr>
          <a:xfrm>
            <a:off x="7452122" y="7220545"/>
            <a:ext cx="1613654" cy="243007"/>
          </a:xfrm>
          <a:prstGeom prst="rect">
            <a:avLst/>
          </a:prstGeom>
          <a:noFill/>
          <a:ln/>
        </p:spPr>
        <p:txBody>
          <a:bodyPr wrap="none" rtlCol="0" anchor="t"/>
          <a:lstStyle/>
          <a:p>
            <a:pPr marL="0" indent="0" algn="l">
              <a:lnSpc>
                <a:spcPts val="1914"/>
              </a:lnSpc>
              <a:buNone/>
            </a:pPr>
            <a:r>
              <a:rPr lang="en-US" sz="1531" kern="0" spc="-46" dirty="0">
                <a:solidFill>
                  <a:srgbClr val="2B2E3C"/>
                </a:solidFill>
                <a:latin typeface="Bitter" pitchFamily="34" charset="0"/>
                <a:ea typeface="Bitter" pitchFamily="34" charset="-122"/>
                <a:cs typeface="Bitter" pitchFamily="34" charset="-120"/>
              </a:rPr>
              <a:t>Implementación</a:t>
            </a:r>
            <a:endParaRPr lang="en-US" sz="1531" dirty="0"/>
          </a:p>
        </p:txBody>
      </p:sp>
      <p:sp>
        <p:nvSpPr>
          <p:cNvPr id="33" name="Text 25"/>
          <p:cNvSpPr/>
          <p:nvPr/>
        </p:nvSpPr>
        <p:spPr>
          <a:xfrm>
            <a:off x="7452122" y="7556778"/>
            <a:ext cx="1613654" cy="233243"/>
          </a:xfrm>
          <a:prstGeom prst="rect">
            <a:avLst/>
          </a:prstGeom>
          <a:noFill/>
          <a:ln/>
        </p:spPr>
        <p:txBody>
          <a:bodyPr wrap="none" rtlCol="0" anchor="t"/>
          <a:lstStyle/>
          <a:p>
            <a:pPr marL="0" indent="0" algn="l">
              <a:lnSpc>
                <a:spcPts val="1837"/>
              </a:lnSpc>
              <a:buNone/>
            </a:pPr>
            <a:r>
              <a:rPr lang="en-US" sz="1225" kern="0" spc="-24" dirty="0">
                <a:solidFill>
                  <a:srgbClr val="2B2E3C"/>
                </a:solidFill>
                <a:latin typeface="Open Sans" pitchFamily="34" charset="0"/>
                <a:ea typeface="Open Sans" pitchFamily="34" charset="-122"/>
                <a:cs typeface="Open Sans" pitchFamily="34" charset="-120"/>
              </a:rPr>
              <a:t>Arreglo o lista enlazada</a:t>
            </a:r>
            <a:endParaRPr lang="en-US" sz="1225" dirty="0"/>
          </a:p>
        </p:txBody>
      </p:sp>
      <p:sp>
        <p:nvSpPr>
          <p:cNvPr id="34" name="Text 26"/>
          <p:cNvSpPr/>
          <p:nvPr/>
        </p:nvSpPr>
        <p:spPr>
          <a:xfrm>
            <a:off x="3621167" y="8120420"/>
            <a:ext cx="7388066" cy="699730"/>
          </a:xfrm>
          <a:prstGeom prst="rect">
            <a:avLst/>
          </a:prstGeom>
          <a:noFill/>
          <a:ln/>
        </p:spPr>
        <p:txBody>
          <a:bodyPr wrap="square" rtlCol="0" anchor="t"/>
          <a:lstStyle/>
          <a:p>
            <a:pPr marL="0" indent="0">
              <a:lnSpc>
                <a:spcPts val="1837"/>
              </a:lnSpc>
              <a:buNone/>
            </a:pPr>
            <a:r>
              <a:rPr lang="en-US" sz="1225" kern="0" spc="-24" dirty="0">
                <a:solidFill>
                  <a:srgbClr val="2B2E3C"/>
                </a:solidFill>
                <a:latin typeface="Open Sans" pitchFamily="34" charset="0"/>
                <a:ea typeface="Open Sans" pitchFamily="34" charset="-122"/>
                <a:cs typeface="Open Sans" pitchFamily="34" charset="-120"/>
              </a:rPr>
              <a:t>La cola, por otro lado, es utilizada para recorrer el árbol sintáctico y aplicar las reglas de simplificación de forma ordenada. La cola sigue el principio FIFO (First In, First Out) y nos permite encolar, desencolar y consultar el elemento al frente de la cola.</a:t>
            </a:r>
            <a:endParaRPr lang="en-US" sz="12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txBody>
          <a:bodyPr/>
          <a:lstStyle/>
          <a:p>
            <a:endParaRPr lang="es-EC"/>
          </a:p>
        </p:txBody>
      </p:sp>
      <p:sp>
        <p:nvSpPr>
          <p:cNvPr id="6" name="Text 3"/>
          <p:cNvSpPr/>
          <p:nvPr/>
        </p:nvSpPr>
        <p:spPr>
          <a:xfrm>
            <a:off x="2037993" y="934760"/>
            <a:ext cx="7232213"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Diseño de las Listas Enlazadas</a:t>
            </a:r>
            <a:endParaRPr lang="en-US" sz="4374" dirty="0"/>
          </a:p>
        </p:txBody>
      </p:sp>
      <p:pic>
        <p:nvPicPr>
          <p:cNvPr id="7" name="Image 1" descr="preencoded.png"/>
          <p:cNvPicPr>
            <a:picLocks noChangeAspect="1"/>
          </p:cNvPicPr>
          <p:nvPr/>
        </p:nvPicPr>
        <p:blipFill>
          <a:blip r:embed="rId4"/>
          <a:stretch>
            <a:fillRect/>
          </a:stretch>
        </p:blipFill>
        <p:spPr>
          <a:xfrm>
            <a:off x="2037993" y="1962388"/>
            <a:ext cx="1110972" cy="1777484"/>
          </a:xfrm>
          <a:prstGeom prst="rect">
            <a:avLst/>
          </a:prstGeom>
        </p:spPr>
      </p:pic>
      <p:sp>
        <p:nvSpPr>
          <p:cNvPr id="8" name="Text 4"/>
          <p:cNvSpPr/>
          <p:nvPr/>
        </p:nvSpPr>
        <p:spPr>
          <a:xfrm>
            <a:off x="3482221" y="2184559"/>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Nodos y Punteros</a:t>
            </a:r>
            <a:endParaRPr lang="en-US" sz="2187" dirty="0"/>
          </a:p>
        </p:txBody>
      </p:sp>
      <p:sp>
        <p:nvSpPr>
          <p:cNvPr id="9" name="Text 5"/>
          <p:cNvSpPr/>
          <p:nvPr/>
        </p:nvSpPr>
        <p:spPr>
          <a:xfrm>
            <a:off x="3482221" y="2664976"/>
            <a:ext cx="9110186" cy="666512"/>
          </a:xfrm>
          <a:prstGeom prst="rect">
            <a:avLst/>
          </a:prstGeom>
          <a:noFill/>
          <a:ln/>
        </p:spPr>
        <p:txBody>
          <a:bodyPr wrap="squar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Cada elemento de la lista se almacena en un nodo que contiene el valor y un puntero al siguiente nodo.</a:t>
            </a:r>
            <a:endParaRPr lang="en-US" sz="1750" dirty="0"/>
          </a:p>
        </p:txBody>
      </p:sp>
      <p:pic>
        <p:nvPicPr>
          <p:cNvPr id="10" name="Image 2" descr="preencoded.png"/>
          <p:cNvPicPr>
            <a:picLocks noChangeAspect="1"/>
          </p:cNvPicPr>
          <p:nvPr/>
        </p:nvPicPr>
        <p:blipFill>
          <a:blip r:embed="rId5"/>
          <a:stretch>
            <a:fillRect/>
          </a:stretch>
        </p:blipFill>
        <p:spPr>
          <a:xfrm>
            <a:off x="2037993" y="3739872"/>
            <a:ext cx="1110972" cy="1777484"/>
          </a:xfrm>
          <a:prstGeom prst="rect">
            <a:avLst/>
          </a:prstGeom>
        </p:spPr>
      </p:pic>
      <p:sp>
        <p:nvSpPr>
          <p:cNvPr id="11" name="Text 6"/>
          <p:cNvSpPr/>
          <p:nvPr/>
        </p:nvSpPr>
        <p:spPr>
          <a:xfrm>
            <a:off x="3482221" y="3962043"/>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Estructura Dinámica</a:t>
            </a:r>
            <a:endParaRPr lang="en-US" sz="2187" dirty="0"/>
          </a:p>
        </p:txBody>
      </p:sp>
      <p:sp>
        <p:nvSpPr>
          <p:cNvPr id="12" name="Text 7"/>
          <p:cNvSpPr/>
          <p:nvPr/>
        </p:nvSpPr>
        <p:spPr>
          <a:xfrm>
            <a:off x="3482221" y="4442460"/>
            <a:ext cx="9110186" cy="333256"/>
          </a:xfrm>
          <a:prstGeom prst="rect">
            <a:avLst/>
          </a:prstGeom>
          <a:noFill/>
          <a:ln/>
        </p:spPr>
        <p:txBody>
          <a:bodyPr wrap="non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Las listas enlazadas permiten un tamaño variable, a diferencia de los arreglos fijos.</a:t>
            </a:r>
            <a:endParaRPr lang="en-US" sz="1750" dirty="0"/>
          </a:p>
        </p:txBody>
      </p:sp>
      <p:pic>
        <p:nvPicPr>
          <p:cNvPr id="13" name="Image 3" descr="preencoded.png"/>
          <p:cNvPicPr>
            <a:picLocks noChangeAspect="1"/>
          </p:cNvPicPr>
          <p:nvPr/>
        </p:nvPicPr>
        <p:blipFill>
          <a:blip r:embed="rId6"/>
          <a:stretch>
            <a:fillRect/>
          </a:stretch>
        </p:blipFill>
        <p:spPr>
          <a:xfrm>
            <a:off x="2037993" y="5517356"/>
            <a:ext cx="1110972" cy="1777484"/>
          </a:xfrm>
          <a:prstGeom prst="rect">
            <a:avLst/>
          </a:prstGeom>
        </p:spPr>
      </p:pic>
      <p:sp>
        <p:nvSpPr>
          <p:cNvPr id="14" name="Text 8"/>
          <p:cNvSpPr/>
          <p:nvPr/>
        </p:nvSpPr>
        <p:spPr>
          <a:xfrm>
            <a:off x="3482221" y="5739527"/>
            <a:ext cx="2777490"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Operaciones Básicas</a:t>
            </a:r>
            <a:endParaRPr lang="en-US" sz="2187" dirty="0"/>
          </a:p>
        </p:txBody>
      </p:sp>
      <p:sp>
        <p:nvSpPr>
          <p:cNvPr id="15" name="Text 9"/>
          <p:cNvSpPr/>
          <p:nvPr/>
        </p:nvSpPr>
        <p:spPr>
          <a:xfrm>
            <a:off x="3482221" y="6219944"/>
            <a:ext cx="9110186" cy="333256"/>
          </a:xfrm>
          <a:prstGeom prst="rect">
            <a:avLst/>
          </a:prstGeom>
          <a:noFill/>
          <a:ln/>
        </p:spPr>
        <p:txBody>
          <a:bodyPr wrap="none" rtlCol="0" anchor="t"/>
          <a:lstStyle/>
          <a:p>
            <a:pPr marL="0" indent="0" algn="l">
              <a:lnSpc>
                <a:spcPts val="2624"/>
              </a:lnSpc>
              <a:buNone/>
            </a:pPr>
            <a:r>
              <a:rPr lang="en-US" sz="1750" kern="0" spc="-35" dirty="0">
                <a:solidFill>
                  <a:srgbClr val="2B2E3C"/>
                </a:solidFill>
                <a:latin typeface="Open Sans" pitchFamily="34" charset="0"/>
                <a:ea typeface="Open Sans" pitchFamily="34" charset="-122"/>
                <a:cs typeface="Open Sans" pitchFamily="34" charset="-120"/>
              </a:rPr>
              <a:t>Inserción, eliminación y búsqueda de elementos de manera eficiente.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s-EC"/>
          </a:p>
        </p:txBody>
      </p:sp>
      <p:sp>
        <p:nvSpPr>
          <p:cNvPr id="3" name="Shape 1"/>
          <p:cNvSpPr/>
          <p:nvPr/>
        </p:nvSpPr>
        <p:spPr>
          <a:xfrm>
            <a:off x="0" y="0"/>
            <a:ext cx="14630400" cy="8229600"/>
          </a:xfrm>
          <a:prstGeom prst="rect">
            <a:avLst/>
          </a:prstGeom>
          <a:solidFill>
            <a:srgbClr val="FFF8F0"/>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0" y="0"/>
            <a:ext cx="14630400" cy="2321719"/>
          </a:xfrm>
          <a:prstGeom prst="rect">
            <a:avLst/>
          </a:prstGeom>
        </p:spPr>
      </p:pic>
      <p:sp>
        <p:nvSpPr>
          <p:cNvPr id="5" name="Text 2"/>
          <p:cNvSpPr/>
          <p:nvPr/>
        </p:nvSpPr>
        <p:spPr>
          <a:xfrm>
            <a:off x="2903934" y="2863453"/>
            <a:ext cx="8822531" cy="1160859"/>
          </a:xfrm>
          <a:prstGeom prst="rect">
            <a:avLst/>
          </a:prstGeom>
          <a:noFill/>
          <a:ln/>
        </p:spPr>
        <p:txBody>
          <a:bodyPr wrap="square" rtlCol="0" anchor="t"/>
          <a:lstStyle/>
          <a:p>
            <a:pPr marL="0" indent="0">
              <a:lnSpc>
                <a:spcPts val="4570"/>
              </a:lnSpc>
              <a:buNone/>
            </a:pPr>
            <a:r>
              <a:rPr lang="en-US" sz="3656" kern="0" spc="-110" dirty="0">
                <a:solidFill>
                  <a:srgbClr val="2C3F42"/>
                </a:solidFill>
                <a:latin typeface="Bitter" pitchFamily="34" charset="0"/>
                <a:ea typeface="Bitter" pitchFamily="34" charset="-122"/>
                <a:cs typeface="Bitter" pitchFamily="34" charset="-120"/>
              </a:rPr>
              <a:t>Algoritmo de Simplificación de Expresiones Booleanas</a:t>
            </a:r>
            <a:endParaRPr lang="en-US" sz="3656" dirty="0"/>
          </a:p>
        </p:txBody>
      </p:sp>
      <p:sp>
        <p:nvSpPr>
          <p:cNvPr id="6" name="Shape 3"/>
          <p:cNvSpPr/>
          <p:nvPr/>
        </p:nvSpPr>
        <p:spPr>
          <a:xfrm>
            <a:off x="7296626" y="4302919"/>
            <a:ext cx="37148" cy="3384947"/>
          </a:xfrm>
          <a:prstGeom prst="roundRect">
            <a:avLst>
              <a:gd name="adj" fmla="val 224999"/>
            </a:avLst>
          </a:prstGeom>
          <a:solidFill>
            <a:srgbClr val="E2C8B5"/>
          </a:solidFill>
          <a:ln/>
        </p:spPr>
        <p:txBody>
          <a:bodyPr/>
          <a:lstStyle/>
          <a:p>
            <a:endParaRPr lang="es-EC"/>
          </a:p>
        </p:txBody>
      </p:sp>
      <p:sp>
        <p:nvSpPr>
          <p:cNvPr id="7" name="Shape 4"/>
          <p:cNvSpPr/>
          <p:nvPr/>
        </p:nvSpPr>
        <p:spPr>
          <a:xfrm>
            <a:off x="6456164" y="4702254"/>
            <a:ext cx="650081" cy="37148"/>
          </a:xfrm>
          <a:prstGeom prst="roundRect">
            <a:avLst>
              <a:gd name="adj" fmla="val 224999"/>
            </a:avLst>
          </a:prstGeom>
          <a:solidFill>
            <a:srgbClr val="E2C8B5"/>
          </a:solidFill>
          <a:ln/>
        </p:spPr>
        <p:txBody>
          <a:bodyPr/>
          <a:lstStyle/>
          <a:p>
            <a:endParaRPr lang="es-EC"/>
          </a:p>
        </p:txBody>
      </p:sp>
      <p:sp>
        <p:nvSpPr>
          <p:cNvPr id="8" name="Shape 5"/>
          <p:cNvSpPr/>
          <p:nvPr/>
        </p:nvSpPr>
        <p:spPr>
          <a:xfrm>
            <a:off x="7106245" y="4511873"/>
            <a:ext cx="417909" cy="417909"/>
          </a:xfrm>
          <a:prstGeom prst="roundRect">
            <a:avLst>
              <a:gd name="adj" fmla="val 20000"/>
            </a:avLst>
          </a:prstGeom>
          <a:solidFill>
            <a:srgbClr val="FCE2CF"/>
          </a:solidFill>
          <a:ln w="7620">
            <a:solidFill>
              <a:srgbClr val="E2C8B5"/>
            </a:solidFill>
            <a:prstDash val="solid"/>
          </a:ln>
        </p:spPr>
        <p:txBody>
          <a:bodyPr/>
          <a:lstStyle/>
          <a:p>
            <a:endParaRPr lang="es-EC"/>
          </a:p>
        </p:txBody>
      </p:sp>
      <p:sp>
        <p:nvSpPr>
          <p:cNvPr id="9" name="Text 6"/>
          <p:cNvSpPr/>
          <p:nvPr/>
        </p:nvSpPr>
        <p:spPr>
          <a:xfrm>
            <a:off x="7261503" y="4546640"/>
            <a:ext cx="107275" cy="348258"/>
          </a:xfrm>
          <a:prstGeom prst="rect">
            <a:avLst/>
          </a:prstGeom>
          <a:noFill/>
          <a:ln/>
        </p:spPr>
        <p:txBody>
          <a:bodyPr wrap="none" rtlCol="0" anchor="t"/>
          <a:lstStyle/>
          <a:p>
            <a:pPr marL="0" indent="0" algn="ctr">
              <a:lnSpc>
                <a:spcPts val="2742"/>
              </a:lnSpc>
              <a:buNone/>
            </a:pPr>
            <a:r>
              <a:rPr lang="en-US" sz="2194" kern="0" spc="-66" dirty="0">
                <a:solidFill>
                  <a:srgbClr val="2B2E3C"/>
                </a:solidFill>
                <a:latin typeface="Bitter" pitchFamily="34" charset="0"/>
                <a:ea typeface="Bitter" pitchFamily="34" charset="-122"/>
                <a:cs typeface="Bitter" pitchFamily="34" charset="-120"/>
              </a:rPr>
              <a:t>1</a:t>
            </a:r>
            <a:endParaRPr lang="en-US" sz="2194" dirty="0"/>
          </a:p>
        </p:txBody>
      </p:sp>
      <p:sp>
        <p:nvSpPr>
          <p:cNvPr id="10" name="Text 7"/>
          <p:cNvSpPr/>
          <p:nvPr/>
        </p:nvSpPr>
        <p:spPr>
          <a:xfrm>
            <a:off x="2917984" y="4488656"/>
            <a:ext cx="3375660" cy="290155"/>
          </a:xfrm>
          <a:prstGeom prst="rect">
            <a:avLst/>
          </a:prstGeom>
          <a:noFill/>
          <a:ln/>
        </p:spPr>
        <p:txBody>
          <a:bodyPr wrap="none" rtlCol="0" anchor="t"/>
          <a:lstStyle/>
          <a:p>
            <a:pPr marL="0" indent="0" algn="r">
              <a:lnSpc>
                <a:spcPts val="2285"/>
              </a:lnSpc>
              <a:buNone/>
            </a:pPr>
            <a:r>
              <a:rPr lang="en-US" sz="1828" kern="0" spc="-55" dirty="0">
                <a:solidFill>
                  <a:srgbClr val="2B2E3C"/>
                </a:solidFill>
                <a:latin typeface="Bitter" pitchFamily="34" charset="0"/>
                <a:ea typeface="Bitter" pitchFamily="34" charset="-122"/>
                <a:cs typeface="Bitter" pitchFamily="34" charset="-120"/>
              </a:rPr>
              <a:t>Construcción del Árbol Sintáctico</a:t>
            </a:r>
            <a:endParaRPr lang="en-US" sz="1828" dirty="0"/>
          </a:p>
        </p:txBody>
      </p:sp>
      <p:sp>
        <p:nvSpPr>
          <p:cNvPr id="11" name="Text 8"/>
          <p:cNvSpPr/>
          <p:nvPr/>
        </p:nvSpPr>
        <p:spPr>
          <a:xfrm>
            <a:off x="2903934" y="4890254"/>
            <a:ext cx="3389709" cy="557213"/>
          </a:xfrm>
          <a:prstGeom prst="rect">
            <a:avLst/>
          </a:prstGeom>
          <a:noFill/>
          <a:ln/>
        </p:spPr>
        <p:txBody>
          <a:bodyPr wrap="square" rtlCol="0" anchor="t"/>
          <a:lstStyle/>
          <a:p>
            <a:pPr marL="0" indent="0" algn="r">
              <a:lnSpc>
                <a:spcPts val="2194"/>
              </a:lnSpc>
              <a:buNone/>
            </a:pPr>
            <a:r>
              <a:rPr lang="en-US" sz="1463" kern="0" spc="-29" dirty="0">
                <a:solidFill>
                  <a:srgbClr val="2B2E3C"/>
                </a:solidFill>
                <a:latin typeface="Open Sans" pitchFamily="34" charset="0"/>
                <a:ea typeface="Open Sans" pitchFamily="34" charset="-122"/>
                <a:cs typeface="Open Sans" pitchFamily="34" charset="-120"/>
              </a:rPr>
              <a:t>Representar la expresión booleana como un árbol jerárquico</a:t>
            </a:r>
            <a:endParaRPr lang="en-US" sz="1463" dirty="0"/>
          </a:p>
        </p:txBody>
      </p:sp>
      <p:sp>
        <p:nvSpPr>
          <p:cNvPr id="12" name="Shape 9"/>
          <p:cNvSpPr/>
          <p:nvPr/>
        </p:nvSpPr>
        <p:spPr>
          <a:xfrm>
            <a:off x="7524155" y="5630942"/>
            <a:ext cx="650081" cy="37148"/>
          </a:xfrm>
          <a:prstGeom prst="roundRect">
            <a:avLst>
              <a:gd name="adj" fmla="val 224999"/>
            </a:avLst>
          </a:prstGeom>
          <a:solidFill>
            <a:srgbClr val="E2C8B5"/>
          </a:solidFill>
          <a:ln/>
        </p:spPr>
        <p:txBody>
          <a:bodyPr/>
          <a:lstStyle/>
          <a:p>
            <a:endParaRPr lang="es-EC"/>
          </a:p>
        </p:txBody>
      </p:sp>
      <p:sp>
        <p:nvSpPr>
          <p:cNvPr id="13" name="Shape 10"/>
          <p:cNvSpPr/>
          <p:nvPr/>
        </p:nvSpPr>
        <p:spPr>
          <a:xfrm>
            <a:off x="7106245" y="5440561"/>
            <a:ext cx="417909" cy="417909"/>
          </a:xfrm>
          <a:prstGeom prst="roundRect">
            <a:avLst>
              <a:gd name="adj" fmla="val 20000"/>
            </a:avLst>
          </a:prstGeom>
          <a:solidFill>
            <a:srgbClr val="FCE2CF"/>
          </a:solidFill>
          <a:ln w="7620">
            <a:solidFill>
              <a:srgbClr val="E2C8B5"/>
            </a:solidFill>
            <a:prstDash val="solid"/>
          </a:ln>
        </p:spPr>
        <p:txBody>
          <a:bodyPr/>
          <a:lstStyle/>
          <a:p>
            <a:endParaRPr lang="es-EC"/>
          </a:p>
        </p:txBody>
      </p:sp>
      <p:sp>
        <p:nvSpPr>
          <p:cNvPr id="14" name="Text 11"/>
          <p:cNvSpPr/>
          <p:nvPr/>
        </p:nvSpPr>
        <p:spPr>
          <a:xfrm>
            <a:off x="7242691" y="5475327"/>
            <a:ext cx="144899" cy="348258"/>
          </a:xfrm>
          <a:prstGeom prst="rect">
            <a:avLst/>
          </a:prstGeom>
          <a:noFill/>
          <a:ln/>
        </p:spPr>
        <p:txBody>
          <a:bodyPr wrap="none" rtlCol="0" anchor="t"/>
          <a:lstStyle/>
          <a:p>
            <a:pPr marL="0" indent="0" algn="ctr">
              <a:lnSpc>
                <a:spcPts val="2742"/>
              </a:lnSpc>
              <a:buNone/>
            </a:pPr>
            <a:r>
              <a:rPr lang="en-US" sz="2194" kern="0" spc="-66" dirty="0">
                <a:solidFill>
                  <a:srgbClr val="2B2E3C"/>
                </a:solidFill>
                <a:latin typeface="Bitter" pitchFamily="34" charset="0"/>
                <a:ea typeface="Bitter" pitchFamily="34" charset="-122"/>
                <a:cs typeface="Bitter" pitchFamily="34" charset="-120"/>
              </a:rPr>
              <a:t>2</a:t>
            </a:r>
            <a:endParaRPr lang="en-US" sz="2194" dirty="0"/>
          </a:p>
        </p:txBody>
      </p:sp>
      <p:sp>
        <p:nvSpPr>
          <p:cNvPr id="15" name="Text 12"/>
          <p:cNvSpPr/>
          <p:nvPr/>
        </p:nvSpPr>
        <p:spPr>
          <a:xfrm>
            <a:off x="8336756" y="5417344"/>
            <a:ext cx="3389709" cy="580311"/>
          </a:xfrm>
          <a:prstGeom prst="rect">
            <a:avLst/>
          </a:prstGeom>
          <a:noFill/>
          <a:ln/>
        </p:spPr>
        <p:txBody>
          <a:bodyPr wrap="square" rtlCol="0" anchor="t"/>
          <a:lstStyle/>
          <a:p>
            <a:pPr marL="0" indent="0" algn="l">
              <a:lnSpc>
                <a:spcPts val="2285"/>
              </a:lnSpc>
              <a:buNone/>
            </a:pPr>
            <a:r>
              <a:rPr lang="en-US" sz="1828" kern="0" spc="-55" dirty="0">
                <a:solidFill>
                  <a:srgbClr val="2B2E3C"/>
                </a:solidFill>
                <a:latin typeface="Bitter" pitchFamily="34" charset="0"/>
                <a:ea typeface="Bitter" pitchFamily="34" charset="-122"/>
                <a:cs typeface="Bitter" pitchFamily="34" charset="-120"/>
              </a:rPr>
              <a:t>Aplicación de las Propiedades del Álgebra de Boole</a:t>
            </a:r>
            <a:endParaRPr lang="en-US" sz="1828" dirty="0"/>
          </a:p>
        </p:txBody>
      </p:sp>
      <p:sp>
        <p:nvSpPr>
          <p:cNvPr id="16" name="Text 13"/>
          <p:cNvSpPr/>
          <p:nvPr/>
        </p:nvSpPr>
        <p:spPr>
          <a:xfrm>
            <a:off x="8336756" y="6109097"/>
            <a:ext cx="3389709" cy="557213"/>
          </a:xfrm>
          <a:prstGeom prst="rect">
            <a:avLst/>
          </a:prstGeom>
          <a:noFill/>
          <a:ln/>
        </p:spPr>
        <p:txBody>
          <a:bodyPr wrap="square" rtlCol="0" anchor="t"/>
          <a:lstStyle/>
          <a:p>
            <a:pPr marL="0" indent="0" algn="l">
              <a:lnSpc>
                <a:spcPts val="2194"/>
              </a:lnSpc>
              <a:buNone/>
            </a:pPr>
            <a:r>
              <a:rPr lang="en-US" sz="1463" kern="0" spc="-29" dirty="0">
                <a:solidFill>
                  <a:srgbClr val="2B2E3C"/>
                </a:solidFill>
                <a:latin typeface="Open Sans" pitchFamily="34" charset="0"/>
                <a:ea typeface="Open Sans" pitchFamily="34" charset="-122"/>
                <a:cs typeface="Open Sans" pitchFamily="34" charset="-120"/>
              </a:rPr>
              <a:t>Simplificar el árbol mediante las leyes conmutativa, asociativa y distributiva</a:t>
            </a:r>
            <a:endParaRPr lang="en-US" sz="1463" dirty="0"/>
          </a:p>
        </p:txBody>
      </p:sp>
      <p:sp>
        <p:nvSpPr>
          <p:cNvPr id="17" name="Shape 14"/>
          <p:cNvSpPr/>
          <p:nvPr/>
        </p:nvSpPr>
        <p:spPr>
          <a:xfrm>
            <a:off x="6456164" y="6534031"/>
            <a:ext cx="650081" cy="37148"/>
          </a:xfrm>
          <a:prstGeom prst="roundRect">
            <a:avLst>
              <a:gd name="adj" fmla="val 224999"/>
            </a:avLst>
          </a:prstGeom>
          <a:solidFill>
            <a:srgbClr val="E2C8B5"/>
          </a:solidFill>
          <a:ln/>
        </p:spPr>
        <p:txBody>
          <a:bodyPr/>
          <a:lstStyle/>
          <a:p>
            <a:endParaRPr lang="es-EC"/>
          </a:p>
        </p:txBody>
      </p:sp>
      <p:sp>
        <p:nvSpPr>
          <p:cNvPr id="18" name="Shape 15"/>
          <p:cNvSpPr/>
          <p:nvPr/>
        </p:nvSpPr>
        <p:spPr>
          <a:xfrm>
            <a:off x="7106245" y="6343650"/>
            <a:ext cx="417909" cy="417909"/>
          </a:xfrm>
          <a:prstGeom prst="roundRect">
            <a:avLst>
              <a:gd name="adj" fmla="val 20000"/>
            </a:avLst>
          </a:prstGeom>
          <a:solidFill>
            <a:srgbClr val="FCE2CF"/>
          </a:solidFill>
          <a:ln w="7620">
            <a:solidFill>
              <a:srgbClr val="E2C8B5"/>
            </a:solidFill>
            <a:prstDash val="solid"/>
          </a:ln>
        </p:spPr>
        <p:txBody>
          <a:bodyPr/>
          <a:lstStyle/>
          <a:p>
            <a:endParaRPr lang="es-EC"/>
          </a:p>
        </p:txBody>
      </p:sp>
      <p:sp>
        <p:nvSpPr>
          <p:cNvPr id="19" name="Text 16"/>
          <p:cNvSpPr/>
          <p:nvPr/>
        </p:nvSpPr>
        <p:spPr>
          <a:xfrm>
            <a:off x="7239714" y="6378416"/>
            <a:ext cx="150971" cy="348258"/>
          </a:xfrm>
          <a:prstGeom prst="rect">
            <a:avLst/>
          </a:prstGeom>
          <a:noFill/>
          <a:ln/>
        </p:spPr>
        <p:txBody>
          <a:bodyPr wrap="none" rtlCol="0" anchor="t"/>
          <a:lstStyle/>
          <a:p>
            <a:pPr marL="0" indent="0" algn="ctr">
              <a:lnSpc>
                <a:spcPts val="2742"/>
              </a:lnSpc>
              <a:buNone/>
            </a:pPr>
            <a:r>
              <a:rPr lang="en-US" sz="2194" kern="0" spc="-66" dirty="0">
                <a:solidFill>
                  <a:srgbClr val="2B2E3C"/>
                </a:solidFill>
                <a:latin typeface="Bitter" pitchFamily="34" charset="0"/>
                <a:ea typeface="Bitter" pitchFamily="34" charset="-122"/>
                <a:cs typeface="Bitter" pitchFamily="34" charset="-120"/>
              </a:rPr>
              <a:t>3</a:t>
            </a:r>
            <a:endParaRPr lang="en-US" sz="2194" dirty="0"/>
          </a:p>
        </p:txBody>
      </p:sp>
      <p:sp>
        <p:nvSpPr>
          <p:cNvPr id="20" name="Text 17"/>
          <p:cNvSpPr/>
          <p:nvPr/>
        </p:nvSpPr>
        <p:spPr>
          <a:xfrm>
            <a:off x="3005971" y="6320433"/>
            <a:ext cx="3287673" cy="290155"/>
          </a:xfrm>
          <a:prstGeom prst="rect">
            <a:avLst/>
          </a:prstGeom>
          <a:noFill/>
          <a:ln/>
        </p:spPr>
        <p:txBody>
          <a:bodyPr wrap="none" rtlCol="0" anchor="t"/>
          <a:lstStyle/>
          <a:p>
            <a:pPr marL="0" indent="0" algn="r">
              <a:lnSpc>
                <a:spcPts val="2285"/>
              </a:lnSpc>
              <a:buNone/>
            </a:pPr>
            <a:r>
              <a:rPr lang="en-US" sz="1828" kern="0" spc="-55" dirty="0">
                <a:solidFill>
                  <a:srgbClr val="2B2E3C"/>
                </a:solidFill>
                <a:latin typeface="Bitter" pitchFamily="34" charset="0"/>
                <a:ea typeface="Bitter" pitchFamily="34" charset="-122"/>
                <a:cs typeface="Bitter" pitchFamily="34" charset="-120"/>
              </a:rPr>
              <a:t>Recorrido del Árbol Simplificado</a:t>
            </a:r>
            <a:endParaRPr lang="en-US" sz="1828" dirty="0"/>
          </a:p>
        </p:txBody>
      </p:sp>
      <p:sp>
        <p:nvSpPr>
          <p:cNvPr id="21" name="Text 18"/>
          <p:cNvSpPr/>
          <p:nvPr/>
        </p:nvSpPr>
        <p:spPr>
          <a:xfrm>
            <a:off x="2903934" y="6722031"/>
            <a:ext cx="3389709" cy="557213"/>
          </a:xfrm>
          <a:prstGeom prst="rect">
            <a:avLst/>
          </a:prstGeom>
          <a:noFill/>
          <a:ln/>
        </p:spPr>
        <p:txBody>
          <a:bodyPr wrap="square" rtlCol="0" anchor="t"/>
          <a:lstStyle/>
          <a:p>
            <a:pPr marL="0" indent="0" algn="r">
              <a:lnSpc>
                <a:spcPts val="2194"/>
              </a:lnSpc>
              <a:buNone/>
            </a:pPr>
            <a:r>
              <a:rPr lang="en-US" sz="1463" kern="0" spc="-29" dirty="0">
                <a:solidFill>
                  <a:srgbClr val="2B2E3C"/>
                </a:solidFill>
                <a:latin typeface="Open Sans" pitchFamily="34" charset="0"/>
                <a:ea typeface="Open Sans" pitchFamily="34" charset="-122"/>
                <a:cs typeface="Open Sans" pitchFamily="34" charset="-120"/>
              </a:rPr>
              <a:t>Generar la expresión booleana simplificada a partir del árbol modificado</a:t>
            </a:r>
            <a:endParaRPr lang="en-US" sz="146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A5A736C-809F-5FB9-78D6-23B45B2CBC8C}"/>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95976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sp>
        <p:nvSpPr>
          <p:cNvPr id="5" name="Text 2"/>
          <p:cNvSpPr/>
          <p:nvPr/>
        </p:nvSpPr>
        <p:spPr>
          <a:xfrm>
            <a:off x="833199" y="1045845"/>
            <a:ext cx="7477601" cy="3832860"/>
          </a:xfrm>
          <a:prstGeom prst="rect">
            <a:avLst/>
          </a:prstGeom>
          <a:noFill/>
          <a:ln/>
        </p:spPr>
        <p:txBody>
          <a:bodyPr wrap="square" rtlCol="0" anchor="t"/>
          <a:lstStyle/>
          <a:p>
            <a:pPr marL="0" indent="0">
              <a:lnSpc>
                <a:spcPts val="7545"/>
              </a:lnSpc>
              <a:buNone/>
            </a:pPr>
            <a:r>
              <a:rPr lang="en-US" sz="6036" b="1" dirty="0">
                <a:solidFill>
                  <a:srgbClr val="EDEDE8"/>
                </a:solidFill>
                <a:latin typeface="Tomorrow" pitchFamily="34" charset="0"/>
                <a:ea typeface="Tomorrow" pitchFamily="34" charset="-122"/>
                <a:cs typeface="Tomorrow" pitchFamily="34" charset="-120"/>
              </a:rPr>
              <a:t>Introducción a la calculadora de conversión de números</a:t>
            </a:r>
            <a:endParaRPr lang="en-US" sz="6036" dirty="0"/>
          </a:p>
        </p:txBody>
      </p:sp>
      <p:sp>
        <p:nvSpPr>
          <p:cNvPr id="6" name="Text 3"/>
          <p:cNvSpPr/>
          <p:nvPr/>
        </p:nvSpPr>
        <p:spPr>
          <a:xfrm>
            <a:off x="833199" y="5211961"/>
            <a:ext cx="7477601" cy="1333024"/>
          </a:xfrm>
          <a:prstGeom prst="rect">
            <a:avLst/>
          </a:prstGeom>
          <a:noFill/>
          <a:ln/>
        </p:spPr>
        <p:txBody>
          <a:bodyPr wrap="square" rtlCol="0" anchor="t"/>
          <a:lstStyle/>
          <a:p>
            <a:pPr marL="0" indent="0">
              <a:lnSpc>
                <a:spcPts val="2624"/>
              </a:lnSpc>
              <a:buNone/>
            </a:pPr>
            <a:r>
              <a:rPr lang="en-US" sz="1750" dirty="0">
                <a:solidFill>
                  <a:srgbClr val="C9C9C0"/>
                </a:solidFill>
                <a:latin typeface="Tomorrow" pitchFamily="34" charset="0"/>
                <a:ea typeface="Tomorrow" pitchFamily="34" charset="-122"/>
                <a:cs typeface="Tomorrow" pitchFamily="34" charset="-120"/>
              </a:rPr>
              <a:t>Descubre cómo utilizar nuestra potente calculadora de conversión de números, que te permite transformar fácilmente entre sistemas binario, decimal y hexadecimal. Aprenderás los fundamentos de estos formatos numéricos y cómo aplicarlos de manera práctica.</a:t>
            </a:r>
            <a:endParaRPr lang="en-US" sz="1750" dirty="0"/>
          </a:p>
        </p:txBody>
      </p:sp>
      <p:sp>
        <p:nvSpPr>
          <p:cNvPr id="15" name="Rectangle 1">
            <a:extLst>
              <a:ext uri="{FF2B5EF4-FFF2-40B4-BE49-F238E27FC236}">
                <a16:creationId xmlns:a16="http://schemas.microsoft.com/office/drawing/2014/main" id="{6DBE2B4E-8ACF-07D9-D361-9673F750838E}"/>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18" name="Imagen 17">
            <a:extLst>
              <a:ext uri="{FF2B5EF4-FFF2-40B4-BE49-F238E27FC236}">
                <a16:creationId xmlns:a16="http://schemas.microsoft.com/office/drawing/2014/main" id="{B2F48ED0-DC92-1F0B-C576-EDAC6D795A6D}"/>
              </a:ext>
            </a:extLst>
          </p:cNvPr>
          <p:cNvPicPr>
            <a:picLocks noChangeAspect="1"/>
          </p:cNvPicPr>
          <p:nvPr/>
        </p:nvPicPr>
        <p:blipFill>
          <a:blip r:embed="rId3"/>
          <a:stretch>
            <a:fillRect/>
          </a:stretch>
        </p:blipFill>
        <p:spPr>
          <a:xfrm>
            <a:off x="8788266" y="1413509"/>
            <a:ext cx="5663713" cy="56637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sp>
        <p:nvSpPr>
          <p:cNvPr id="4" name="Text 2"/>
          <p:cNvSpPr/>
          <p:nvPr/>
        </p:nvSpPr>
        <p:spPr>
          <a:xfrm>
            <a:off x="2037993" y="1541740"/>
            <a:ext cx="10554414" cy="1110853"/>
          </a:xfrm>
          <a:prstGeom prst="rect">
            <a:avLst/>
          </a:prstGeom>
          <a:noFill/>
          <a:ln/>
        </p:spPr>
        <p:txBody>
          <a:bodyPr wrap="square" rtlCol="0" anchor="t"/>
          <a:lstStyle/>
          <a:p>
            <a:pPr marL="0" indent="0">
              <a:lnSpc>
                <a:spcPts val="4374"/>
              </a:lnSpc>
              <a:buNone/>
            </a:pPr>
            <a:r>
              <a:rPr lang="en-US" sz="3499" b="1" dirty="0">
                <a:solidFill>
                  <a:srgbClr val="EDEDE8"/>
                </a:solidFill>
                <a:latin typeface="Tomorrow" pitchFamily="34" charset="0"/>
                <a:ea typeface="Tomorrow" pitchFamily="34" charset="-122"/>
                <a:cs typeface="Tomorrow" pitchFamily="34" charset="-120"/>
              </a:rPr>
              <a:t>Fundamentos de los sistemas numéricos binario, decimal y hexadecimal</a:t>
            </a:r>
            <a:endParaRPr lang="en-US" sz="3499" dirty="0"/>
          </a:p>
        </p:txBody>
      </p:sp>
      <p:pic>
        <p:nvPicPr>
          <p:cNvPr id="5" name="Image 0" descr="preencoded.png"/>
          <p:cNvPicPr>
            <a:picLocks noChangeAspect="1"/>
          </p:cNvPicPr>
          <p:nvPr/>
        </p:nvPicPr>
        <p:blipFill>
          <a:blip r:embed="rId3"/>
          <a:stretch>
            <a:fillRect/>
          </a:stretch>
        </p:blipFill>
        <p:spPr>
          <a:xfrm>
            <a:off x="2037993" y="3096935"/>
            <a:ext cx="555427" cy="555427"/>
          </a:xfrm>
          <a:prstGeom prst="rect">
            <a:avLst/>
          </a:prstGeom>
        </p:spPr>
      </p:pic>
      <p:sp>
        <p:nvSpPr>
          <p:cNvPr id="6" name="Text 3"/>
          <p:cNvSpPr/>
          <p:nvPr/>
        </p:nvSpPr>
        <p:spPr>
          <a:xfrm>
            <a:off x="2037993" y="3874532"/>
            <a:ext cx="2777490"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Sistema Binario</a:t>
            </a:r>
            <a:endParaRPr lang="en-US" sz="2187" dirty="0"/>
          </a:p>
        </p:txBody>
      </p:sp>
      <p:sp>
        <p:nvSpPr>
          <p:cNvPr id="7" name="Text 4"/>
          <p:cNvSpPr/>
          <p:nvPr/>
        </p:nvSpPr>
        <p:spPr>
          <a:xfrm>
            <a:off x="2037993" y="4354949"/>
            <a:ext cx="3295888" cy="2332792"/>
          </a:xfrm>
          <a:prstGeom prst="rect">
            <a:avLst/>
          </a:prstGeom>
          <a:noFill/>
          <a:ln/>
        </p:spPr>
        <p:txBody>
          <a:bodyPr wrap="squar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El sistema binario utiliza solo dos dígitos, 0 y 1, para representar toda la información digital. Es la base del funcionamiento de computadoras y dispositivos electrónicos.</a:t>
            </a:r>
            <a:endParaRPr lang="en-US" sz="1750" dirty="0"/>
          </a:p>
        </p:txBody>
      </p:sp>
      <p:pic>
        <p:nvPicPr>
          <p:cNvPr id="8" name="Image 1" descr="preencoded.png"/>
          <p:cNvPicPr>
            <a:picLocks noChangeAspect="1"/>
          </p:cNvPicPr>
          <p:nvPr/>
        </p:nvPicPr>
        <p:blipFill>
          <a:blip r:embed="rId4"/>
          <a:stretch>
            <a:fillRect/>
          </a:stretch>
        </p:blipFill>
        <p:spPr>
          <a:xfrm>
            <a:off x="5667137" y="3096935"/>
            <a:ext cx="555427" cy="555427"/>
          </a:xfrm>
          <a:prstGeom prst="rect">
            <a:avLst/>
          </a:prstGeom>
        </p:spPr>
      </p:pic>
      <p:sp>
        <p:nvSpPr>
          <p:cNvPr id="9" name="Text 5"/>
          <p:cNvSpPr/>
          <p:nvPr/>
        </p:nvSpPr>
        <p:spPr>
          <a:xfrm>
            <a:off x="5667137" y="3874532"/>
            <a:ext cx="2777490"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Sistema Decimal</a:t>
            </a:r>
            <a:endParaRPr lang="en-US" sz="2187" dirty="0"/>
          </a:p>
        </p:txBody>
      </p:sp>
      <p:sp>
        <p:nvSpPr>
          <p:cNvPr id="10" name="Text 6"/>
          <p:cNvSpPr/>
          <p:nvPr/>
        </p:nvSpPr>
        <p:spPr>
          <a:xfrm>
            <a:off x="5667137" y="4354949"/>
            <a:ext cx="3296007" cy="1999536"/>
          </a:xfrm>
          <a:prstGeom prst="rect">
            <a:avLst/>
          </a:prstGeom>
          <a:noFill/>
          <a:ln/>
        </p:spPr>
        <p:txBody>
          <a:bodyPr wrap="squar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El sistema decimal, también conocido como base 10, es el sistema numérico más utilizado en la vida cotidiana. Emplea los dígitos del 0 al 9 para representar cantidades.</a:t>
            </a:r>
            <a:endParaRPr lang="en-US" sz="1750" dirty="0"/>
          </a:p>
        </p:txBody>
      </p:sp>
      <p:pic>
        <p:nvPicPr>
          <p:cNvPr id="11" name="Image 2" descr="preencoded.png"/>
          <p:cNvPicPr>
            <a:picLocks noChangeAspect="1"/>
          </p:cNvPicPr>
          <p:nvPr/>
        </p:nvPicPr>
        <p:blipFill>
          <a:blip r:embed="rId5"/>
          <a:stretch>
            <a:fillRect/>
          </a:stretch>
        </p:blipFill>
        <p:spPr>
          <a:xfrm>
            <a:off x="9296400" y="3096935"/>
            <a:ext cx="555427" cy="555427"/>
          </a:xfrm>
          <a:prstGeom prst="rect">
            <a:avLst/>
          </a:prstGeom>
        </p:spPr>
      </p:pic>
      <p:sp>
        <p:nvSpPr>
          <p:cNvPr id="12" name="Text 7"/>
          <p:cNvSpPr/>
          <p:nvPr/>
        </p:nvSpPr>
        <p:spPr>
          <a:xfrm>
            <a:off x="9296400" y="3874532"/>
            <a:ext cx="3086219"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Sistema Hexadecimal</a:t>
            </a:r>
            <a:endParaRPr lang="en-US" sz="2187" dirty="0"/>
          </a:p>
        </p:txBody>
      </p:sp>
      <p:sp>
        <p:nvSpPr>
          <p:cNvPr id="13" name="Text 8"/>
          <p:cNvSpPr/>
          <p:nvPr/>
        </p:nvSpPr>
        <p:spPr>
          <a:xfrm>
            <a:off x="9296400" y="4354949"/>
            <a:ext cx="3296007" cy="1666280"/>
          </a:xfrm>
          <a:prstGeom prst="rect">
            <a:avLst/>
          </a:prstGeom>
          <a:noFill/>
          <a:ln/>
        </p:spPr>
        <p:txBody>
          <a:bodyPr wrap="squar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El sistema hexadecimal usa 16 dígitos, del 0 al 9 y de la A a la F, para representar valores. Es muy útil en la programación y la informática.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sp>
        <p:nvSpPr>
          <p:cNvPr id="4" name="Text 2"/>
          <p:cNvSpPr/>
          <p:nvPr/>
        </p:nvSpPr>
        <p:spPr>
          <a:xfrm>
            <a:off x="2037993" y="755809"/>
            <a:ext cx="9067324"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Conversión de binario a decimal</a:t>
            </a:r>
            <a:endParaRPr lang="en-US" sz="4374" dirty="0"/>
          </a:p>
        </p:txBody>
      </p:sp>
      <p:sp>
        <p:nvSpPr>
          <p:cNvPr id="5" name="Shape 3"/>
          <p:cNvSpPr/>
          <p:nvPr/>
        </p:nvSpPr>
        <p:spPr>
          <a:xfrm>
            <a:off x="2037993" y="1894523"/>
            <a:ext cx="1759029" cy="1258014"/>
          </a:xfrm>
          <a:prstGeom prst="roundRect">
            <a:avLst>
              <a:gd name="adj" fmla="val 10598"/>
            </a:avLst>
          </a:prstGeom>
          <a:solidFill>
            <a:srgbClr val="0B0B0A"/>
          </a:solidFill>
          <a:ln/>
        </p:spPr>
        <p:txBody>
          <a:bodyPr/>
          <a:lstStyle/>
          <a:p>
            <a:endParaRPr lang="es-EC"/>
          </a:p>
        </p:txBody>
      </p:sp>
      <p:sp>
        <p:nvSpPr>
          <p:cNvPr id="6" name="Text 4"/>
          <p:cNvSpPr/>
          <p:nvPr/>
        </p:nvSpPr>
        <p:spPr>
          <a:xfrm>
            <a:off x="2260163" y="2315170"/>
            <a:ext cx="126444" cy="416600"/>
          </a:xfrm>
          <a:prstGeom prst="rect">
            <a:avLst/>
          </a:prstGeom>
          <a:noFill/>
          <a:ln/>
        </p:spPr>
        <p:txBody>
          <a:bodyPr wrap="none" rtlCol="0" anchor="t"/>
          <a:lstStyle/>
          <a:p>
            <a:pPr marL="0" indent="0" algn="ctr">
              <a:lnSpc>
                <a:spcPts val="3281"/>
              </a:lnSpc>
              <a:buNone/>
            </a:pPr>
            <a:r>
              <a:rPr lang="en-US" sz="2187" b="1" dirty="0">
                <a:solidFill>
                  <a:srgbClr val="EDEDE8"/>
                </a:solidFill>
                <a:latin typeface="Tomorrow" pitchFamily="34" charset="0"/>
                <a:ea typeface="Tomorrow" pitchFamily="34" charset="-122"/>
                <a:cs typeface="Tomorrow" pitchFamily="34" charset="-120"/>
              </a:rPr>
              <a:t>1</a:t>
            </a:r>
            <a:endParaRPr lang="en-US" sz="2187" dirty="0"/>
          </a:p>
        </p:txBody>
      </p:sp>
      <p:sp>
        <p:nvSpPr>
          <p:cNvPr id="7" name="Text 5"/>
          <p:cNvSpPr/>
          <p:nvPr/>
        </p:nvSpPr>
        <p:spPr>
          <a:xfrm>
            <a:off x="4019193" y="2116693"/>
            <a:ext cx="3286363"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Representación binaria</a:t>
            </a:r>
            <a:endParaRPr lang="en-US" sz="2187" dirty="0"/>
          </a:p>
        </p:txBody>
      </p:sp>
      <p:sp>
        <p:nvSpPr>
          <p:cNvPr id="8" name="Text 6"/>
          <p:cNvSpPr/>
          <p:nvPr/>
        </p:nvSpPr>
        <p:spPr>
          <a:xfrm>
            <a:off x="4019193" y="2597110"/>
            <a:ext cx="4701897" cy="333256"/>
          </a:xfrm>
          <a:prstGeom prst="rect">
            <a:avLst/>
          </a:prstGeom>
          <a:noFill/>
          <a:ln/>
        </p:spPr>
        <p:txBody>
          <a:bodyPr wrap="non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Los números binarios se componen de 0 y 1.</a:t>
            </a:r>
            <a:endParaRPr lang="en-US" sz="1750" dirty="0"/>
          </a:p>
        </p:txBody>
      </p:sp>
      <p:sp>
        <p:nvSpPr>
          <p:cNvPr id="9" name="Shape 7"/>
          <p:cNvSpPr/>
          <p:nvPr/>
        </p:nvSpPr>
        <p:spPr>
          <a:xfrm>
            <a:off x="3908107" y="3126849"/>
            <a:ext cx="8573214" cy="22205"/>
          </a:xfrm>
          <a:prstGeom prst="rect">
            <a:avLst/>
          </a:prstGeom>
          <a:solidFill>
            <a:srgbClr val="5B5B57"/>
          </a:solidFill>
          <a:ln/>
        </p:spPr>
        <p:txBody>
          <a:bodyPr/>
          <a:lstStyle/>
          <a:p>
            <a:endParaRPr lang="es-EC"/>
          </a:p>
        </p:txBody>
      </p:sp>
      <p:sp>
        <p:nvSpPr>
          <p:cNvPr id="10" name="Shape 8"/>
          <p:cNvSpPr/>
          <p:nvPr/>
        </p:nvSpPr>
        <p:spPr>
          <a:xfrm>
            <a:off x="2037993" y="3263622"/>
            <a:ext cx="3518059" cy="1258014"/>
          </a:xfrm>
          <a:prstGeom prst="roundRect">
            <a:avLst>
              <a:gd name="adj" fmla="val 10598"/>
            </a:avLst>
          </a:prstGeom>
          <a:solidFill>
            <a:srgbClr val="0B0B0A"/>
          </a:solidFill>
          <a:ln/>
        </p:spPr>
        <p:txBody>
          <a:bodyPr/>
          <a:lstStyle/>
          <a:p>
            <a:endParaRPr lang="es-EC"/>
          </a:p>
        </p:txBody>
      </p:sp>
      <p:sp>
        <p:nvSpPr>
          <p:cNvPr id="11" name="Text 9"/>
          <p:cNvSpPr/>
          <p:nvPr/>
        </p:nvSpPr>
        <p:spPr>
          <a:xfrm>
            <a:off x="2260163" y="3684270"/>
            <a:ext cx="186690" cy="416600"/>
          </a:xfrm>
          <a:prstGeom prst="rect">
            <a:avLst/>
          </a:prstGeom>
          <a:noFill/>
          <a:ln/>
        </p:spPr>
        <p:txBody>
          <a:bodyPr wrap="none" rtlCol="0" anchor="t"/>
          <a:lstStyle/>
          <a:p>
            <a:pPr marL="0" indent="0" algn="ctr">
              <a:lnSpc>
                <a:spcPts val="3281"/>
              </a:lnSpc>
              <a:buNone/>
            </a:pPr>
            <a:r>
              <a:rPr lang="en-US" sz="2187" b="1" dirty="0">
                <a:solidFill>
                  <a:srgbClr val="EDEDE8"/>
                </a:solidFill>
                <a:latin typeface="Tomorrow" pitchFamily="34" charset="0"/>
                <a:ea typeface="Tomorrow" pitchFamily="34" charset="-122"/>
                <a:cs typeface="Tomorrow" pitchFamily="34" charset="-120"/>
              </a:rPr>
              <a:t>2</a:t>
            </a:r>
            <a:endParaRPr lang="en-US" sz="2187" dirty="0"/>
          </a:p>
        </p:txBody>
      </p:sp>
      <p:sp>
        <p:nvSpPr>
          <p:cNvPr id="12" name="Text 10"/>
          <p:cNvSpPr/>
          <p:nvPr/>
        </p:nvSpPr>
        <p:spPr>
          <a:xfrm>
            <a:off x="5778222" y="3485793"/>
            <a:ext cx="3137535"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Posición de los dígitos</a:t>
            </a:r>
            <a:endParaRPr lang="en-US" sz="2187" dirty="0"/>
          </a:p>
        </p:txBody>
      </p:sp>
      <p:sp>
        <p:nvSpPr>
          <p:cNvPr id="13" name="Text 11"/>
          <p:cNvSpPr/>
          <p:nvPr/>
        </p:nvSpPr>
        <p:spPr>
          <a:xfrm>
            <a:off x="5778222" y="3966210"/>
            <a:ext cx="4676775" cy="333256"/>
          </a:xfrm>
          <a:prstGeom prst="rect">
            <a:avLst/>
          </a:prstGeom>
          <a:noFill/>
          <a:ln/>
        </p:spPr>
        <p:txBody>
          <a:bodyPr wrap="non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Cada posición representa una potencia de 2.</a:t>
            </a:r>
            <a:endParaRPr lang="en-US" sz="1750" dirty="0"/>
          </a:p>
        </p:txBody>
      </p:sp>
      <p:sp>
        <p:nvSpPr>
          <p:cNvPr id="14" name="Shape 12"/>
          <p:cNvSpPr/>
          <p:nvPr/>
        </p:nvSpPr>
        <p:spPr>
          <a:xfrm>
            <a:off x="5667137" y="4495949"/>
            <a:ext cx="6814185" cy="22205"/>
          </a:xfrm>
          <a:prstGeom prst="rect">
            <a:avLst/>
          </a:prstGeom>
          <a:solidFill>
            <a:srgbClr val="5B5B57"/>
          </a:solidFill>
          <a:ln/>
        </p:spPr>
        <p:txBody>
          <a:bodyPr/>
          <a:lstStyle/>
          <a:p>
            <a:endParaRPr lang="es-EC"/>
          </a:p>
        </p:txBody>
      </p:sp>
      <p:sp>
        <p:nvSpPr>
          <p:cNvPr id="15" name="Shape 13"/>
          <p:cNvSpPr/>
          <p:nvPr/>
        </p:nvSpPr>
        <p:spPr>
          <a:xfrm>
            <a:off x="2037993" y="4632722"/>
            <a:ext cx="5277207" cy="1591270"/>
          </a:xfrm>
          <a:prstGeom prst="roundRect">
            <a:avLst>
              <a:gd name="adj" fmla="val 8378"/>
            </a:avLst>
          </a:prstGeom>
          <a:solidFill>
            <a:srgbClr val="0B0B0A"/>
          </a:solidFill>
          <a:ln/>
        </p:spPr>
        <p:txBody>
          <a:bodyPr/>
          <a:lstStyle/>
          <a:p>
            <a:endParaRPr lang="es-EC"/>
          </a:p>
        </p:txBody>
      </p:sp>
      <p:sp>
        <p:nvSpPr>
          <p:cNvPr id="16" name="Text 14"/>
          <p:cNvSpPr/>
          <p:nvPr/>
        </p:nvSpPr>
        <p:spPr>
          <a:xfrm>
            <a:off x="2260163" y="5220057"/>
            <a:ext cx="185499" cy="416600"/>
          </a:xfrm>
          <a:prstGeom prst="rect">
            <a:avLst/>
          </a:prstGeom>
          <a:noFill/>
          <a:ln/>
        </p:spPr>
        <p:txBody>
          <a:bodyPr wrap="none" rtlCol="0" anchor="t"/>
          <a:lstStyle/>
          <a:p>
            <a:pPr marL="0" indent="0" algn="ctr">
              <a:lnSpc>
                <a:spcPts val="3281"/>
              </a:lnSpc>
              <a:buNone/>
            </a:pPr>
            <a:r>
              <a:rPr lang="en-US" sz="2187" b="1" dirty="0">
                <a:solidFill>
                  <a:srgbClr val="EDEDE8"/>
                </a:solidFill>
                <a:latin typeface="Tomorrow" pitchFamily="34" charset="0"/>
                <a:ea typeface="Tomorrow" pitchFamily="34" charset="-122"/>
                <a:cs typeface="Tomorrow" pitchFamily="34" charset="-120"/>
              </a:rPr>
              <a:t>3</a:t>
            </a:r>
            <a:endParaRPr lang="en-US" sz="2187" dirty="0"/>
          </a:p>
        </p:txBody>
      </p:sp>
      <p:sp>
        <p:nvSpPr>
          <p:cNvPr id="17" name="Text 15"/>
          <p:cNvSpPr/>
          <p:nvPr/>
        </p:nvSpPr>
        <p:spPr>
          <a:xfrm>
            <a:off x="7537371" y="4854893"/>
            <a:ext cx="2777490"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Cálculo de valor</a:t>
            </a:r>
            <a:endParaRPr lang="en-US" sz="2187" dirty="0"/>
          </a:p>
        </p:txBody>
      </p:sp>
      <p:sp>
        <p:nvSpPr>
          <p:cNvPr id="18" name="Text 16"/>
          <p:cNvSpPr/>
          <p:nvPr/>
        </p:nvSpPr>
        <p:spPr>
          <a:xfrm>
            <a:off x="7537371" y="5335310"/>
            <a:ext cx="4832866" cy="666512"/>
          </a:xfrm>
          <a:prstGeom prst="rect">
            <a:avLst/>
          </a:prstGeom>
          <a:noFill/>
          <a:ln/>
        </p:spPr>
        <p:txBody>
          <a:bodyPr wrap="squar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Se multiplica cada dígito por su potencia correspondiente.</a:t>
            </a:r>
            <a:endParaRPr lang="en-US" sz="1750" dirty="0"/>
          </a:p>
        </p:txBody>
      </p:sp>
      <p:sp>
        <p:nvSpPr>
          <p:cNvPr id="19" name="Text 17"/>
          <p:cNvSpPr/>
          <p:nvPr/>
        </p:nvSpPr>
        <p:spPr>
          <a:xfrm>
            <a:off x="2037993" y="6473904"/>
            <a:ext cx="10554414" cy="999768"/>
          </a:xfrm>
          <a:prstGeom prst="rect">
            <a:avLst/>
          </a:prstGeom>
          <a:noFill/>
          <a:ln/>
        </p:spPr>
        <p:txBody>
          <a:bodyPr wrap="square" rtlCol="0" anchor="t"/>
          <a:lstStyle/>
          <a:p>
            <a:pPr marL="0" indent="0">
              <a:lnSpc>
                <a:spcPts val="2624"/>
              </a:lnSpc>
              <a:buNone/>
            </a:pPr>
            <a:r>
              <a:rPr lang="en-US" sz="1750" dirty="0">
                <a:solidFill>
                  <a:srgbClr val="C9C9C0"/>
                </a:solidFill>
                <a:latin typeface="Tomorrow" pitchFamily="34" charset="0"/>
                <a:ea typeface="Tomorrow" pitchFamily="34" charset="-122"/>
                <a:cs typeface="Tomorrow" pitchFamily="34" charset="-120"/>
              </a:rPr>
              <a:t>Para convertir un número binario a decimal, se identifican los dígitos 1 en el número binario y se multiplican por la potencia de 2 correspondiente a su posición. Luego, se suman todos los resultados para obtener el valor decimal equivalente.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30553"/>
          </a:xfrm>
          <a:prstGeom prst="rect">
            <a:avLst/>
          </a:prstGeom>
          <a:solidFill>
            <a:srgbClr val="1D1D1B"/>
          </a:solidFill>
          <a:ln/>
        </p:spPr>
        <p:txBody>
          <a:bodyPr/>
          <a:lstStyle/>
          <a:p>
            <a:endParaRPr lang="es-EC"/>
          </a:p>
        </p:txBody>
      </p:sp>
      <p:sp>
        <p:nvSpPr>
          <p:cNvPr id="4" name="Text 2"/>
          <p:cNvSpPr/>
          <p:nvPr/>
        </p:nvSpPr>
        <p:spPr>
          <a:xfrm>
            <a:off x="3318391" y="462677"/>
            <a:ext cx="7913251" cy="525899"/>
          </a:xfrm>
          <a:prstGeom prst="rect">
            <a:avLst/>
          </a:prstGeom>
          <a:noFill/>
          <a:ln/>
        </p:spPr>
        <p:txBody>
          <a:bodyPr wrap="none" rtlCol="0" anchor="t"/>
          <a:lstStyle/>
          <a:p>
            <a:pPr marL="0" indent="0">
              <a:lnSpc>
                <a:spcPts val="4141"/>
              </a:lnSpc>
              <a:buNone/>
            </a:pPr>
            <a:r>
              <a:rPr lang="en-US" sz="3313" b="1" dirty="0">
                <a:solidFill>
                  <a:srgbClr val="EDEDE8"/>
                </a:solidFill>
                <a:latin typeface="Tomorrow" pitchFamily="34" charset="0"/>
                <a:ea typeface="Tomorrow" pitchFamily="34" charset="-122"/>
                <a:cs typeface="Tomorrow" pitchFamily="34" charset="-120"/>
              </a:rPr>
              <a:t>Conversión de binario a hexadecimal</a:t>
            </a:r>
            <a:endParaRPr lang="en-US" sz="3313" dirty="0"/>
          </a:p>
        </p:txBody>
      </p:sp>
      <p:pic>
        <p:nvPicPr>
          <p:cNvPr id="5" name="Image 0" descr="preencoded.png"/>
          <p:cNvPicPr>
            <a:picLocks noChangeAspect="1"/>
          </p:cNvPicPr>
          <p:nvPr/>
        </p:nvPicPr>
        <p:blipFill>
          <a:blip r:embed="rId3"/>
          <a:stretch>
            <a:fillRect/>
          </a:stretch>
        </p:blipFill>
        <p:spPr>
          <a:xfrm>
            <a:off x="4657249" y="1325047"/>
            <a:ext cx="1318855" cy="1720096"/>
          </a:xfrm>
          <a:prstGeom prst="rect">
            <a:avLst/>
          </a:prstGeom>
        </p:spPr>
      </p:pic>
      <p:sp>
        <p:nvSpPr>
          <p:cNvPr id="6" name="Text 3"/>
          <p:cNvSpPr/>
          <p:nvPr/>
        </p:nvSpPr>
        <p:spPr>
          <a:xfrm>
            <a:off x="5268754" y="2260044"/>
            <a:ext cx="95726" cy="315516"/>
          </a:xfrm>
          <a:prstGeom prst="rect">
            <a:avLst/>
          </a:prstGeom>
          <a:noFill/>
          <a:ln/>
        </p:spPr>
        <p:txBody>
          <a:bodyPr wrap="none" rtlCol="0" anchor="t"/>
          <a:lstStyle/>
          <a:p>
            <a:pPr marL="0" indent="0" algn="ctr">
              <a:lnSpc>
                <a:spcPts val="2485"/>
              </a:lnSpc>
              <a:buNone/>
            </a:pPr>
            <a:r>
              <a:rPr lang="en-US" sz="1656" b="1" dirty="0">
                <a:solidFill>
                  <a:srgbClr val="EDEDE8"/>
                </a:solidFill>
                <a:latin typeface="Tomorrow" pitchFamily="34" charset="0"/>
                <a:ea typeface="Tomorrow" pitchFamily="34" charset="-122"/>
                <a:cs typeface="Tomorrow" pitchFamily="34" charset="-120"/>
              </a:rPr>
              <a:t>1</a:t>
            </a:r>
            <a:endParaRPr lang="en-US" sz="1656" dirty="0"/>
          </a:p>
        </p:txBody>
      </p:sp>
      <p:sp>
        <p:nvSpPr>
          <p:cNvPr id="7" name="Text 4"/>
          <p:cNvSpPr/>
          <p:nvPr/>
        </p:nvSpPr>
        <p:spPr>
          <a:xfrm>
            <a:off x="6144339" y="1750814"/>
            <a:ext cx="3589258" cy="262890"/>
          </a:xfrm>
          <a:prstGeom prst="rect">
            <a:avLst/>
          </a:prstGeom>
          <a:noFill/>
          <a:ln/>
        </p:spPr>
        <p:txBody>
          <a:bodyPr wrap="none" rtlCol="0" anchor="t"/>
          <a:lstStyle/>
          <a:p>
            <a:pPr marL="0" indent="0" algn="l">
              <a:lnSpc>
                <a:spcPts val="2070"/>
              </a:lnSpc>
              <a:buNone/>
            </a:pPr>
            <a:r>
              <a:rPr lang="en-US" sz="1656" b="1" dirty="0">
                <a:solidFill>
                  <a:srgbClr val="EDEDE8"/>
                </a:solidFill>
                <a:latin typeface="Tomorrow" pitchFamily="34" charset="0"/>
                <a:ea typeface="Tomorrow" pitchFamily="34" charset="-122"/>
                <a:cs typeface="Tomorrow" pitchFamily="34" charset="-120"/>
              </a:rPr>
              <a:t>Dividir binario en grupos de 4 bits</a:t>
            </a:r>
            <a:endParaRPr lang="en-US" sz="1656" dirty="0"/>
          </a:p>
        </p:txBody>
      </p:sp>
      <p:sp>
        <p:nvSpPr>
          <p:cNvPr id="8" name="Text 5"/>
          <p:cNvSpPr/>
          <p:nvPr/>
        </p:nvSpPr>
        <p:spPr>
          <a:xfrm>
            <a:off x="6144339" y="2114669"/>
            <a:ext cx="4999315" cy="504587"/>
          </a:xfrm>
          <a:prstGeom prst="rect">
            <a:avLst/>
          </a:prstGeom>
          <a:noFill/>
          <a:ln/>
        </p:spPr>
        <p:txBody>
          <a:bodyPr wrap="square" rtlCol="0" anchor="t"/>
          <a:lstStyle/>
          <a:p>
            <a:pPr marL="0" indent="0" algn="l">
              <a:lnSpc>
                <a:spcPts val="1988"/>
              </a:lnSpc>
              <a:buNone/>
            </a:pPr>
            <a:r>
              <a:rPr lang="en-US" sz="1325" dirty="0">
                <a:solidFill>
                  <a:srgbClr val="C9C9C0"/>
                </a:solidFill>
                <a:latin typeface="Tomorrow" pitchFamily="34" charset="0"/>
                <a:ea typeface="Tomorrow" pitchFamily="34" charset="-122"/>
                <a:cs typeface="Tomorrow" pitchFamily="34" charset="-120"/>
              </a:rPr>
              <a:t>Divida el número binario en grupos de 4 bits, comenzando desde el bit menos significativo.</a:t>
            </a:r>
            <a:endParaRPr lang="en-US" sz="1325" dirty="0"/>
          </a:p>
        </p:txBody>
      </p:sp>
      <p:sp>
        <p:nvSpPr>
          <p:cNvPr id="9" name="Shape 6"/>
          <p:cNvSpPr/>
          <p:nvPr/>
        </p:nvSpPr>
        <p:spPr>
          <a:xfrm>
            <a:off x="6018133" y="3048536"/>
            <a:ext cx="5251728" cy="16788"/>
          </a:xfrm>
          <a:prstGeom prst="rect">
            <a:avLst/>
          </a:prstGeom>
          <a:solidFill>
            <a:srgbClr val="5B5B57"/>
          </a:solidFill>
          <a:ln/>
        </p:spPr>
        <p:txBody>
          <a:bodyPr/>
          <a:lstStyle/>
          <a:p>
            <a:endParaRPr lang="es-EC"/>
          </a:p>
        </p:txBody>
      </p:sp>
      <p:pic>
        <p:nvPicPr>
          <p:cNvPr id="10" name="Image 1" descr="preencoded.png"/>
          <p:cNvPicPr>
            <a:picLocks noChangeAspect="1"/>
          </p:cNvPicPr>
          <p:nvPr/>
        </p:nvPicPr>
        <p:blipFill>
          <a:blip r:embed="rId4"/>
          <a:stretch>
            <a:fillRect/>
          </a:stretch>
        </p:blipFill>
        <p:spPr>
          <a:xfrm>
            <a:off x="3997762" y="3087172"/>
            <a:ext cx="2637830" cy="1720096"/>
          </a:xfrm>
          <a:prstGeom prst="rect">
            <a:avLst/>
          </a:prstGeom>
        </p:spPr>
      </p:pic>
      <p:sp>
        <p:nvSpPr>
          <p:cNvPr id="11" name="Text 7"/>
          <p:cNvSpPr/>
          <p:nvPr/>
        </p:nvSpPr>
        <p:spPr>
          <a:xfrm>
            <a:off x="5245894" y="3789402"/>
            <a:ext cx="141327" cy="315516"/>
          </a:xfrm>
          <a:prstGeom prst="rect">
            <a:avLst/>
          </a:prstGeom>
          <a:noFill/>
          <a:ln/>
        </p:spPr>
        <p:txBody>
          <a:bodyPr wrap="none" rtlCol="0" anchor="t"/>
          <a:lstStyle/>
          <a:p>
            <a:pPr marL="0" indent="0" algn="ctr">
              <a:lnSpc>
                <a:spcPts val="2485"/>
              </a:lnSpc>
              <a:buNone/>
            </a:pPr>
            <a:r>
              <a:rPr lang="en-US" sz="1656" b="1" dirty="0">
                <a:solidFill>
                  <a:srgbClr val="EDEDE8"/>
                </a:solidFill>
                <a:latin typeface="Tomorrow" pitchFamily="34" charset="0"/>
                <a:ea typeface="Tomorrow" pitchFamily="34" charset="-122"/>
                <a:cs typeface="Tomorrow" pitchFamily="34" charset="-120"/>
              </a:rPr>
              <a:t>2</a:t>
            </a:r>
            <a:endParaRPr lang="en-US" sz="1656" dirty="0"/>
          </a:p>
        </p:txBody>
      </p:sp>
      <p:sp>
        <p:nvSpPr>
          <p:cNvPr id="12" name="Text 8"/>
          <p:cNvSpPr/>
          <p:nvPr/>
        </p:nvSpPr>
        <p:spPr>
          <a:xfrm>
            <a:off x="6803827" y="3512939"/>
            <a:ext cx="3862030" cy="262890"/>
          </a:xfrm>
          <a:prstGeom prst="rect">
            <a:avLst/>
          </a:prstGeom>
          <a:noFill/>
          <a:ln/>
        </p:spPr>
        <p:txBody>
          <a:bodyPr wrap="none" rtlCol="0" anchor="t"/>
          <a:lstStyle/>
          <a:p>
            <a:pPr marL="0" indent="0" algn="l">
              <a:lnSpc>
                <a:spcPts val="2070"/>
              </a:lnSpc>
              <a:buNone/>
            </a:pPr>
            <a:r>
              <a:rPr lang="en-US" sz="1656" b="1" dirty="0">
                <a:solidFill>
                  <a:srgbClr val="EDEDE8"/>
                </a:solidFill>
                <a:latin typeface="Tomorrow" pitchFamily="34" charset="0"/>
                <a:ea typeface="Tomorrow" pitchFamily="34" charset="-122"/>
                <a:cs typeface="Tomorrow" pitchFamily="34" charset="-120"/>
              </a:rPr>
              <a:t>Convertir cada grupo a hexadecimal</a:t>
            </a:r>
            <a:endParaRPr lang="en-US" sz="1656" dirty="0"/>
          </a:p>
        </p:txBody>
      </p:sp>
      <p:sp>
        <p:nvSpPr>
          <p:cNvPr id="13" name="Text 9"/>
          <p:cNvSpPr/>
          <p:nvPr/>
        </p:nvSpPr>
        <p:spPr>
          <a:xfrm>
            <a:off x="6803827" y="3876794"/>
            <a:ext cx="4339828" cy="504587"/>
          </a:xfrm>
          <a:prstGeom prst="rect">
            <a:avLst/>
          </a:prstGeom>
          <a:noFill/>
          <a:ln/>
        </p:spPr>
        <p:txBody>
          <a:bodyPr wrap="square" rtlCol="0" anchor="t"/>
          <a:lstStyle/>
          <a:p>
            <a:pPr marL="0" indent="0" algn="l">
              <a:lnSpc>
                <a:spcPts val="1988"/>
              </a:lnSpc>
              <a:buNone/>
            </a:pPr>
            <a:r>
              <a:rPr lang="en-US" sz="1325" dirty="0">
                <a:solidFill>
                  <a:srgbClr val="C9C9C0"/>
                </a:solidFill>
                <a:latin typeface="Tomorrow" pitchFamily="34" charset="0"/>
                <a:ea typeface="Tomorrow" pitchFamily="34" charset="-122"/>
                <a:cs typeface="Tomorrow" pitchFamily="34" charset="-120"/>
              </a:rPr>
              <a:t>Reemplace cada grupo de 4 bits por su equivalente en hexadecimal.</a:t>
            </a:r>
            <a:endParaRPr lang="en-US" sz="1325" dirty="0"/>
          </a:p>
        </p:txBody>
      </p:sp>
      <p:sp>
        <p:nvSpPr>
          <p:cNvPr id="14" name="Shape 10"/>
          <p:cNvSpPr/>
          <p:nvPr/>
        </p:nvSpPr>
        <p:spPr>
          <a:xfrm>
            <a:off x="6677620" y="4810661"/>
            <a:ext cx="4592241" cy="16788"/>
          </a:xfrm>
          <a:prstGeom prst="rect">
            <a:avLst/>
          </a:prstGeom>
          <a:solidFill>
            <a:srgbClr val="5B5B57"/>
          </a:solidFill>
          <a:ln/>
        </p:spPr>
        <p:txBody>
          <a:bodyPr/>
          <a:lstStyle/>
          <a:p>
            <a:endParaRPr lang="es-EC"/>
          </a:p>
        </p:txBody>
      </p:sp>
      <p:pic>
        <p:nvPicPr>
          <p:cNvPr id="15" name="Image 2" descr="preencoded.png"/>
          <p:cNvPicPr>
            <a:picLocks noChangeAspect="1"/>
          </p:cNvPicPr>
          <p:nvPr/>
        </p:nvPicPr>
        <p:blipFill>
          <a:blip r:embed="rId5"/>
          <a:stretch>
            <a:fillRect/>
          </a:stretch>
        </p:blipFill>
        <p:spPr>
          <a:xfrm>
            <a:off x="3338274" y="4849297"/>
            <a:ext cx="3956685" cy="1720096"/>
          </a:xfrm>
          <a:prstGeom prst="rect">
            <a:avLst/>
          </a:prstGeom>
        </p:spPr>
      </p:pic>
      <p:sp>
        <p:nvSpPr>
          <p:cNvPr id="16" name="Text 11"/>
          <p:cNvSpPr/>
          <p:nvPr/>
        </p:nvSpPr>
        <p:spPr>
          <a:xfrm>
            <a:off x="5246251" y="5551527"/>
            <a:ext cx="140494" cy="315516"/>
          </a:xfrm>
          <a:prstGeom prst="rect">
            <a:avLst/>
          </a:prstGeom>
          <a:noFill/>
          <a:ln/>
        </p:spPr>
        <p:txBody>
          <a:bodyPr wrap="none" rtlCol="0" anchor="t"/>
          <a:lstStyle/>
          <a:p>
            <a:pPr marL="0" indent="0" algn="ctr">
              <a:lnSpc>
                <a:spcPts val="2485"/>
              </a:lnSpc>
              <a:buNone/>
            </a:pPr>
            <a:r>
              <a:rPr lang="en-US" sz="1656" b="1" dirty="0">
                <a:solidFill>
                  <a:srgbClr val="EDEDE8"/>
                </a:solidFill>
                <a:latin typeface="Tomorrow" pitchFamily="34" charset="0"/>
                <a:ea typeface="Tomorrow" pitchFamily="34" charset="-122"/>
                <a:cs typeface="Tomorrow" pitchFamily="34" charset="-120"/>
              </a:rPr>
              <a:t>3</a:t>
            </a:r>
            <a:endParaRPr lang="en-US" sz="1656" dirty="0"/>
          </a:p>
        </p:txBody>
      </p:sp>
      <p:sp>
        <p:nvSpPr>
          <p:cNvPr id="17" name="Text 12"/>
          <p:cNvSpPr/>
          <p:nvPr/>
        </p:nvSpPr>
        <p:spPr>
          <a:xfrm>
            <a:off x="7463195" y="5017532"/>
            <a:ext cx="3680460" cy="525780"/>
          </a:xfrm>
          <a:prstGeom prst="rect">
            <a:avLst/>
          </a:prstGeom>
          <a:noFill/>
          <a:ln/>
        </p:spPr>
        <p:txBody>
          <a:bodyPr wrap="square" rtlCol="0" anchor="t"/>
          <a:lstStyle/>
          <a:p>
            <a:pPr marL="0" indent="0" algn="l">
              <a:lnSpc>
                <a:spcPts val="2070"/>
              </a:lnSpc>
              <a:buNone/>
            </a:pPr>
            <a:r>
              <a:rPr lang="en-US" sz="1656" b="1" dirty="0">
                <a:solidFill>
                  <a:srgbClr val="EDEDE8"/>
                </a:solidFill>
                <a:latin typeface="Tomorrow" pitchFamily="34" charset="0"/>
                <a:ea typeface="Tomorrow" pitchFamily="34" charset="-122"/>
                <a:cs typeface="Tomorrow" pitchFamily="34" charset="-120"/>
              </a:rPr>
              <a:t>Obtener el número hexadecimal final</a:t>
            </a:r>
            <a:endParaRPr lang="en-US" sz="1656" dirty="0"/>
          </a:p>
        </p:txBody>
      </p:sp>
      <p:sp>
        <p:nvSpPr>
          <p:cNvPr id="18" name="Text 13"/>
          <p:cNvSpPr/>
          <p:nvPr/>
        </p:nvSpPr>
        <p:spPr>
          <a:xfrm>
            <a:off x="7463195" y="5644277"/>
            <a:ext cx="3680460" cy="756880"/>
          </a:xfrm>
          <a:prstGeom prst="rect">
            <a:avLst/>
          </a:prstGeom>
          <a:noFill/>
          <a:ln/>
        </p:spPr>
        <p:txBody>
          <a:bodyPr wrap="square" rtlCol="0" anchor="t"/>
          <a:lstStyle/>
          <a:p>
            <a:pPr marL="0" indent="0" algn="l">
              <a:lnSpc>
                <a:spcPts val="1988"/>
              </a:lnSpc>
              <a:buNone/>
            </a:pPr>
            <a:r>
              <a:rPr lang="en-US" sz="1325" dirty="0">
                <a:solidFill>
                  <a:srgbClr val="C9C9C0"/>
                </a:solidFill>
                <a:latin typeface="Tomorrow" pitchFamily="34" charset="0"/>
                <a:ea typeface="Tomorrow" pitchFamily="34" charset="-122"/>
                <a:cs typeface="Tomorrow" pitchFamily="34" charset="-120"/>
              </a:rPr>
              <a:t>Concatene todos los dígitos hexadecimales para obtener el número hexadecimal equivalente.</a:t>
            </a:r>
            <a:endParaRPr lang="en-US" sz="1325" dirty="0"/>
          </a:p>
        </p:txBody>
      </p:sp>
      <p:sp>
        <p:nvSpPr>
          <p:cNvPr id="19" name="Text 14"/>
          <p:cNvSpPr/>
          <p:nvPr/>
        </p:nvSpPr>
        <p:spPr>
          <a:xfrm>
            <a:off x="3318391" y="6758702"/>
            <a:ext cx="7993499" cy="1009174"/>
          </a:xfrm>
          <a:prstGeom prst="rect">
            <a:avLst/>
          </a:prstGeom>
          <a:noFill/>
          <a:ln/>
        </p:spPr>
        <p:txBody>
          <a:bodyPr wrap="square" rtlCol="0" anchor="t"/>
          <a:lstStyle/>
          <a:p>
            <a:pPr marL="0" indent="0">
              <a:lnSpc>
                <a:spcPts val="1988"/>
              </a:lnSpc>
              <a:buNone/>
            </a:pPr>
            <a:r>
              <a:rPr lang="en-US" sz="1325" dirty="0">
                <a:solidFill>
                  <a:srgbClr val="C9C9C0"/>
                </a:solidFill>
                <a:latin typeface="Tomorrow" pitchFamily="34" charset="0"/>
                <a:ea typeface="Tomorrow" pitchFamily="34" charset="-122"/>
                <a:cs typeface="Tomorrow" pitchFamily="34" charset="-120"/>
              </a:rPr>
              <a:t>La conversión de un número binario a su representación hexadecimal es un proceso sencillo que implica agrupar los bits en grupos de 4 y luego reemplazarlos por su correspondiente dígito hexadecimal. Este método permite representar de manera compacta grandes cantidades de datos binarios.</a:t>
            </a:r>
            <a:endParaRPr lang="en-US" sz="13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0" y="0"/>
            <a:ext cx="14630400" cy="2205633"/>
          </a:xfrm>
          <a:prstGeom prst="rect">
            <a:avLst/>
          </a:prstGeom>
        </p:spPr>
      </p:pic>
      <p:sp>
        <p:nvSpPr>
          <p:cNvPr id="5" name="Text 2"/>
          <p:cNvSpPr/>
          <p:nvPr/>
        </p:nvSpPr>
        <p:spPr>
          <a:xfrm>
            <a:off x="3124438" y="2692122"/>
            <a:ext cx="7199471" cy="551378"/>
          </a:xfrm>
          <a:prstGeom prst="rect">
            <a:avLst/>
          </a:prstGeom>
          <a:noFill/>
          <a:ln/>
        </p:spPr>
        <p:txBody>
          <a:bodyPr wrap="none" rtlCol="0" anchor="t"/>
          <a:lstStyle/>
          <a:p>
            <a:pPr marL="0" indent="0">
              <a:lnSpc>
                <a:spcPts val="4342"/>
              </a:lnSpc>
              <a:buNone/>
            </a:pPr>
            <a:r>
              <a:rPr lang="en-US" sz="3473" b="1" dirty="0">
                <a:solidFill>
                  <a:srgbClr val="EDEDE8"/>
                </a:solidFill>
                <a:latin typeface="Tomorrow" pitchFamily="34" charset="0"/>
                <a:ea typeface="Tomorrow" pitchFamily="34" charset="-122"/>
                <a:cs typeface="Tomorrow" pitchFamily="34" charset="-120"/>
              </a:rPr>
              <a:t>Conversión de decimal a binario</a:t>
            </a:r>
            <a:endParaRPr lang="en-US" sz="3473" dirty="0"/>
          </a:p>
        </p:txBody>
      </p:sp>
      <p:pic>
        <p:nvPicPr>
          <p:cNvPr id="6" name="Image 1" descr="preencoded.png"/>
          <p:cNvPicPr>
            <a:picLocks noChangeAspect="1"/>
          </p:cNvPicPr>
          <p:nvPr/>
        </p:nvPicPr>
        <p:blipFill>
          <a:blip r:embed="rId4"/>
          <a:stretch>
            <a:fillRect/>
          </a:stretch>
        </p:blipFill>
        <p:spPr>
          <a:xfrm>
            <a:off x="3124438" y="3508177"/>
            <a:ext cx="882253" cy="1411605"/>
          </a:xfrm>
          <a:prstGeom prst="rect">
            <a:avLst/>
          </a:prstGeom>
        </p:spPr>
      </p:pic>
      <p:sp>
        <p:nvSpPr>
          <p:cNvPr id="7" name="Text 3"/>
          <p:cNvSpPr/>
          <p:nvPr/>
        </p:nvSpPr>
        <p:spPr>
          <a:xfrm>
            <a:off x="4271367" y="3684627"/>
            <a:ext cx="3523298" cy="275749"/>
          </a:xfrm>
          <a:prstGeom prst="rect">
            <a:avLst/>
          </a:prstGeom>
          <a:noFill/>
          <a:ln/>
        </p:spPr>
        <p:txBody>
          <a:bodyPr wrap="none" rtlCol="0" anchor="t"/>
          <a:lstStyle/>
          <a:p>
            <a:pPr marL="0" indent="0" algn="l">
              <a:lnSpc>
                <a:spcPts val="2171"/>
              </a:lnSpc>
              <a:buNone/>
            </a:pPr>
            <a:r>
              <a:rPr lang="en-US" sz="1737" b="1" dirty="0">
                <a:solidFill>
                  <a:srgbClr val="EDEDE8"/>
                </a:solidFill>
                <a:latin typeface="Tomorrow" pitchFamily="34" charset="0"/>
                <a:ea typeface="Tomorrow" pitchFamily="34" charset="-122"/>
                <a:cs typeface="Tomorrow" pitchFamily="34" charset="-120"/>
              </a:rPr>
              <a:t>1. Identificar el número decimal</a:t>
            </a:r>
            <a:endParaRPr lang="en-US" sz="1737" dirty="0"/>
          </a:p>
        </p:txBody>
      </p:sp>
      <p:sp>
        <p:nvSpPr>
          <p:cNvPr id="8" name="Text 4"/>
          <p:cNvSpPr/>
          <p:nvPr/>
        </p:nvSpPr>
        <p:spPr>
          <a:xfrm>
            <a:off x="4271367" y="4066222"/>
            <a:ext cx="7234476" cy="264676"/>
          </a:xfrm>
          <a:prstGeom prst="rect">
            <a:avLst/>
          </a:prstGeom>
          <a:noFill/>
          <a:ln/>
        </p:spPr>
        <p:txBody>
          <a:bodyPr wrap="none" rtlCol="0" anchor="t"/>
          <a:lstStyle/>
          <a:p>
            <a:pPr marL="0" indent="0" algn="l">
              <a:lnSpc>
                <a:spcPts val="2084"/>
              </a:lnSpc>
              <a:buNone/>
            </a:pPr>
            <a:r>
              <a:rPr lang="en-US" sz="1389" dirty="0">
                <a:solidFill>
                  <a:srgbClr val="C9C9C0"/>
                </a:solidFill>
                <a:latin typeface="Tomorrow" pitchFamily="34" charset="0"/>
                <a:ea typeface="Tomorrow" pitchFamily="34" charset="-122"/>
                <a:cs typeface="Tomorrow" pitchFamily="34" charset="-120"/>
              </a:rPr>
              <a:t>El primer paso es tener claro el número decimal que se desea convertir a binario.</a:t>
            </a:r>
            <a:endParaRPr lang="en-US" sz="1389" dirty="0"/>
          </a:p>
        </p:txBody>
      </p:sp>
      <p:pic>
        <p:nvPicPr>
          <p:cNvPr id="9" name="Image 2" descr="preencoded.png"/>
          <p:cNvPicPr>
            <a:picLocks noChangeAspect="1"/>
          </p:cNvPicPr>
          <p:nvPr/>
        </p:nvPicPr>
        <p:blipFill>
          <a:blip r:embed="rId5"/>
          <a:stretch>
            <a:fillRect/>
          </a:stretch>
        </p:blipFill>
        <p:spPr>
          <a:xfrm>
            <a:off x="3124438" y="4919782"/>
            <a:ext cx="882253" cy="1411605"/>
          </a:xfrm>
          <a:prstGeom prst="rect">
            <a:avLst/>
          </a:prstGeom>
        </p:spPr>
      </p:pic>
      <p:sp>
        <p:nvSpPr>
          <p:cNvPr id="10" name="Text 5"/>
          <p:cNvSpPr/>
          <p:nvPr/>
        </p:nvSpPr>
        <p:spPr>
          <a:xfrm>
            <a:off x="4271367" y="5096232"/>
            <a:ext cx="2205633" cy="275749"/>
          </a:xfrm>
          <a:prstGeom prst="rect">
            <a:avLst/>
          </a:prstGeom>
          <a:noFill/>
          <a:ln/>
        </p:spPr>
        <p:txBody>
          <a:bodyPr wrap="none" rtlCol="0" anchor="t"/>
          <a:lstStyle/>
          <a:p>
            <a:pPr marL="0" indent="0" algn="l">
              <a:lnSpc>
                <a:spcPts val="2171"/>
              </a:lnSpc>
              <a:buNone/>
            </a:pPr>
            <a:r>
              <a:rPr lang="en-US" sz="1737" b="1" dirty="0">
                <a:solidFill>
                  <a:srgbClr val="EDEDE8"/>
                </a:solidFill>
                <a:latin typeface="Tomorrow" pitchFamily="34" charset="0"/>
                <a:ea typeface="Tomorrow" pitchFamily="34" charset="-122"/>
                <a:cs typeface="Tomorrow" pitchFamily="34" charset="-120"/>
              </a:rPr>
              <a:t>2. Dividir por 2</a:t>
            </a:r>
            <a:endParaRPr lang="en-US" sz="1737" dirty="0"/>
          </a:p>
        </p:txBody>
      </p:sp>
      <p:sp>
        <p:nvSpPr>
          <p:cNvPr id="11" name="Text 6"/>
          <p:cNvSpPr/>
          <p:nvPr/>
        </p:nvSpPr>
        <p:spPr>
          <a:xfrm>
            <a:off x="4271367" y="5477828"/>
            <a:ext cx="7234476" cy="264676"/>
          </a:xfrm>
          <a:prstGeom prst="rect">
            <a:avLst/>
          </a:prstGeom>
          <a:noFill/>
          <a:ln/>
        </p:spPr>
        <p:txBody>
          <a:bodyPr wrap="none" rtlCol="0" anchor="t"/>
          <a:lstStyle/>
          <a:p>
            <a:pPr marL="0" indent="0" algn="l">
              <a:lnSpc>
                <a:spcPts val="2084"/>
              </a:lnSpc>
              <a:buNone/>
            </a:pPr>
            <a:r>
              <a:rPr lang="en-US" sz="1389" dirty="0">
                <a:solidFill>
                  <a:srgbClr val="C9C9C0"/>
                </a:solidFill>
                <a:latin typeface="Tomorrow" pitchFamily="34" charset="0"/>
                <a:ea typeface="Tomorrow" pitchFamily="34" charset="-122"/>
                <a:cs typeface="Tomorrow" pitchFamily="34" charset="-120"/>
              </a:rPr>
              <a:t>Divide el número decimal repetidamente por 2, anotando el residuo de cada división.</a:t>
            </a:r>
            <a:endParaRPr lang="en-US" sz="1389" dirty="0"/>
          </a:p>
        </p:txBody>
      </p:sp>
      <p:pic>
        <p:nvPicPr>
          <p:cNvPr id="12" name="Image 3" descr="preencoded.png"/>
          <p:cNvPicPr>
            <a:picLocks noChangeAspect="1"/>
          </p:cNvPicPr>
          <p:nvPr/>
        </p:nvPicPr>
        <p:blipFill>
          <a:blip r:embed="rId6"/>
          <a:stretch>
            <a:fillRect/>
          </a:stretch>
        </p:blipFill>
        <p:spPr>
          <a:xfrm>
            <a:off x="3124438" y="6331387"/>
            <a:ext cx="882253" cy="1411605"/>
          </a:xfrm>
          <a:prstGeom prst="rect">
            <a:avLst/>
          </a:prstGeom>
        </p:spPr>
      </p:pic>
      <p:sp>
        <p:nvSpPr>
          <p:cNvPr id="13" name="Text 7"/>
          <p:cNvSpPr/>
          <p:nvPr/>
        </p:nvSpPr>
        <p:spPr>
          <a:xfrm>
            <a:off x="4271367" y="6507837"/>
            <a:ext cx="2546033" cy="275749"/>
          </a:xfrm>
          <a:prstGeom prst="rect">
            <a:avLst/>
          </a:prstGeom>
          <a:noFill/>
          <a:ln/>
        </p:spPr>
        <p:txBody>
          <a:bodyPr wrap="none" rtlCol="0" anchor="t"/>
          <a:lstStyle/>
          <a:p>
            <a:pPr marL="0" indent="0" algn="l">
              <a:lnSpc>
                <a:spcPts val="2171"/>
              </a:lnSpc>
              <a:buNone/>
            </a:pPr>
            <a:r>
              <a:rPr lang="en-US" sz="1737" b="1" dirty="0">
                <a:solidFill>
                  <a:srgbClr val="EDEDE8"/>
                </a:solidFill>
                <a:latin typeface="Tomorrow" pitchFamily="34" charset="0"/>
                <a:ea typeface="Tomorrow" pitchFamily="34" charset="-122"/>
                <a:cs typeface="Tomorrow" pitchFamily="34" charset="-120"/>
              </a:rPr>
              <a:t>3. Escribir los residuos</a:t>
            </a:r>
            <a:endParaRPr lang="en-US" sz="1737" dirty="0"/>
          </a:p>
        </p:txBody>
      </p:sp>
      <p:sp>
        <p:nvSpPr>
          <p:cNvPr id="14" name="Text 8"/>
          <p:cNvSpPr/>
          <p:nvPr/>
        </p:nvSpPr>
        <p:spPr>
          <a:xfrm>
            <a:off x="4271367" y="6889433"/>
            <a:ext cx="7234476" cy="529352"/>
          </a:xfrm>
          <a:prstGeom prst="rect">
            <a:avLst/>
          </a:prstGeom>
          <a:noFill/>
          <a:ln/>
        </p:spPr>
        <p:txBody>
          <a:bodyPr wrap="square" rtlCol="0" anchor="t"/>
          <a:lstStyle/>
          <a:p>
            <a:pPr marL="0" indent="0" algn="l">
              <a:lnSpc>
                <a:spcPts val="2084"/>
              </a:lnSpc>
              <a:buNone/>
            </a:pPr>
            <a:r>
              <a:rPr lang="en-US" sz="1389" dirty="0">
                <a:solidFill>
                  <a:srgbClr val="C9C9C0"/>
                </a:solidFill>
                <a:latin typeface="Tomorrow" pitchFamily="34" charset="0"/>
                <a:ea typeface="Tomorrow" pitchFamily="34" charset="-122"/>
                <a:cs typeface="Tomorrow" pitchFamily="34" charset="-120"/>
              </a:rPr>
              <a:t>Escribe los residuos en orden inverso, empezando por el último. Esto dará el número binario equivalente.</a:t>
            </a:r>
            <a:endParaRPr lang="en-US" sz="138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sp>
        <p:nvSpPr>
          <p:cNvPr id="4" name="Text 2"/>
          <p:cNvSpPr/>
          <p:nvPr/>
        </p:nvSpPr>
        <p:spPr>
          <a:xfrm>
            <a:off x="2037993" y="749498"/>
            <a:ext cx="10448687"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Conversión de hexadecimal a binario</a:t>
            </a:r>
            <a:endParaRPr lang="en-US" sz="4374" dirty="0"/>
          </a:p>
        </p:txBody>
      </p:sp>
      <p:sp>
        <p:nvSpPr>
          <p:cNvPr id="5" name="Shape 3"/>
          <p:cNvSpPr/>
          <p:nvPr/>
        </p:nvSpPr>
        <p:spPr>
          <a:xfrm>
            <a:off x="7293054" y="1888212"/>
            <a:ext cx="44410" cy="5591889"/>
          </a:xfrm>
          <a:prstGeom prst="rect">
            <a:avLst/>
          </a:prstGeom>
          <a:solidFill>
            <a:srgbClr val="5B5B57"/>
          </a:solidFill>
          <a:ln/>
        </p:spPr>
        <p:txBody>
          <a:bodyPr/>
          <a:lstStyle/>
          <a:p>
            <a:endParaRPr lang="es-EC"/>
          </a:p>
        </p:txBody>
      </p:sp>
      <p:sp>
        <p:nvSpPr>
          <p:cNvPr id="6" name="Shape 4"/>
          <p:cNvSpPr/>
          <p:nvPr/>
        </p:nvSpPr>
        <p:spPr>
          <a:xfrm>
            <a:off x="6287631" y="2365831"/>
            <a:ext cx="777597" cy="44410"/>
          </a:xfrm>
          <a:prstGeom prst="rect">
            <a:avLst/>
          </a:prstGeom>
          <a:solidFill>
            <a:srgbClr val="5B5B57"/>
          </a:solidFill>
          <a:ln/>
        </p:spPr>
        <p:txBody>
          <a:bodyPr/>
          <a:lstStyle/>
          <a:p>
            <a:endParaRPr lang="es-EC"/>
          </a:p>
        </p:txBody>
      </p:sp>
      <p:sp>
        <p:nvSpPr>
          <p:cNvPr id="7" name="Shape 5"/>
          <p:cNvSpPr/>
          <p:nvPr/>
        </p:nvSpPr>
        <p:spPr>
          <a:xfrm>
            <a:off x="7065228" y="2138124"/>
            <a:ext cx="499943" cy="499943"/>
          </a:xfrm>
          <a:prstGeom prst="roundRect">
            <a:avLst>
              <a:gd name="adj" fmla="val 26667"/>
            </a:avLst>
          </a:prstGeom>
          <a:solidFill>
            <a:srgbClr val="0B0B0A"/>
          </a:solidFill>
          <a:ln/>
        </p:spPr>
        <p:txBody>
          <a:bodyPr/>
          <a:lstStyle/>
          <a:p>
            <a:endParaRPr lang="es-EC"/>
          </a:p>
        </p:txBody>
      </p:sp>
      <p:sp>
        <p:nvSpPr>
          <p:cNvPr id="8" name="Text 6"/>
          <p:cNvSpPr/>
          <p:nvPr/>
        </p:nvSpPr>
        <p:spPr>
          <a:xfrm>
            <a:off x="7239298" y="2179796"/>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9" name="Text 7"/>
          <p:cNvSpPr/>
          <p:nvPr/>
        </p:nvSpPr>
        <p:spPr>
          <a:xfrm>
            <a:off x="2037993" y="2110383"/>
            <a:ext cx="4055150" cy="694373"/>
          </a:xfrm>
          <a:prstGeom prst="rect">
            <a:avLst/>
          </a:prstGeom>
          <a:noFill/>
          <a:ln/>
        </p:spPr>
        <p:txBody>
          <a:bodyPr wrap="square" rtlCol="0" anchor="t"/>
          <a:lstStyle/>
          <a:p>
            <a:pPr marL="0" indent="0" algn="r">
              <a:lnSpc>
                <a:spcPts val="2734"/>
              </a:lnSpc>
              <a:buNone/>
            </a:pPr>
            <a:r>
              <a:rPr lang="en-US" sz="2187" b="1" dirty="0">
                <a:solidFill>
                  <a:srgbClr val="EDEDE8"/>
                </a:solidFill>
                <a:latin typeface="Tomorrow" pitchFamily="34" charset="0"/>
                <a:ea typeface="Tomorrow" pitchFamily="34" charset="-122"/>
                <a:cs typeface="Tomorrow" pitchFamily="34" charset="-120"/>
              </a:rPr>
              <a:t>Paso 1: Entender el sistema hexadecimal</a:t>
            </a:r>
            <a:endParaRPr lang="en-US" sz="2187" dirty="0"/>
          </a:p>
        </p:txBody>
      </p:sp>
      <p:sp>
        <p:nvSpPr>
          <p:cNvPr id="10" name="Text 8"/>
          <p:cNvSpPr/>
          <p:nvPr/>
        </p:nvSpPr>
        <p:spPr>
          <a:xfrm>
            <a:off x="2037993" y="2937986"/>
            <a:ext cx="4055150" cy="1666280"/>
          </a:xfrm>
          <a:prstGeom prst="rect">
            <a:avLst/>
          </a:prstGeom>
          <a:noFill/>
          <a:ln/>
        </p:spPr>
        <p:txBody>
          <a:bodyPr wrap="square" rtlCol="0" anchor="t"/>
          <a:lstStyle/>
          <a:p>
            <a:pPr marL="0" indent="0" algn="r">
              <a:lnSpc>
                <a:spcPts val="2624"/>
              </a:lnSpc>
              <a:buNone/>
            </a:pPr>
            <a:r>
              <a:rPr lang="en-US" sz="1750" dirty="0">
                <a:solidFill>
                  <a:srgbClr val="C9C9C0"/>
                </a:solidFill>
                <a:latin typeface="Tomorrow" pitchFamily="34" charset="0"/>
                <a:ea typeface="Tomorrow" pitchFamily="34" charset="-122"/>
                <a:cs typeface="Tomorrow" pitchFamily="34" charset="-120"/>
              </a:rPr>
              <a:t>El sistema hexadecimal utiliza 16 símbolos: los dígitos del 0 al 9 y las letras de la A a la F. Cada dígito hexadecimal representa un conjunto de 4 bits binarios.</a:t>
            </a:r>
            <a:endParaRPr lang="en-US" sz="1750" dirty="0"/>
          </a:p>
        </p:txBody>
      </p:sp>
      <p:sp>
        <p:nvSpPr>
          <p:cNvPr id="11" name="Shape 9"/>
          <p:cNvSpPr/>
          <p:nvPr/>
        </p:nvSpPr>
        <p:spPr>
          <a:xfrm>
            <a:off x="7565172" y="3476685"/>
            <a:ext cx="777597" cy="44410"/>
          </a:xfrm>
          <a:prstGeom prst="rect">
            <a:avLst/>
          </a:prstGeom>
          <a:solidFill>
            <a:srgbClr val="5B5B57"/>
          </a:solidFill>
          <a:ln/>
        </p:spPr>
        <p:txBody>
          <a:bodyPr/>
          <a:lstStyle/>
          <a:p>
            <a:endParaRPr lang="es-EC"/>
          </a:p>
        </p:txBody>
      </p:sp>
      <p:sp>
        <p:nvSpPr>
          <p:cNvPr id="12" name="Shape 10"/>
          <p:cNvSpPr/>
          <p:nvPr/>
        </p:nvSpPr>
        <p:spPr>
          <a:xfrm>
            <a:off x="7065228" y="3248978"/>
            <a:ext cx="499943" cy="499943"/>
          </a:xfrm>
          <a:prstGeom prst="roundRect">
            <a:avLst>
              <a:gd name="adj" fmla="val 26667"/>
            </a:avLst>
          </a:prstGeom>
          <a:solidFill>
            <a:srgbClr val="0B0B0A"/>
          </a:solidFill>
          <a:ln/>
        </p:spPr>
        <p:txBody>
          <a:bodyPr/>
          <a:lstStyle/>
          <a:p>
            <a:endParaRPr lang="es-EC"/>
          </a:p>
        </p:txBody>
      </p:sp>
      <p:sp>
        <p:nvSpPr>
          <p:cNvPr id="13" name="Text 11"/>
          <p:cNvSpPr/>
          <p:nvPr/>
        </p:nvSpPr>
        <p:spPr>
          <a:xfrm>
            <a:off x="7203222" y="3290649"/>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4" name="Text 12"/>
          <p:cNvSpPr/>
          <p:nvPr/>
        </p:nvSpPr>
        <p:spPr>
          <a:xfrm>
            <a:off x="8537258" y="3221236"/>
            <a:ext cx="4055150" cy="694373"/>
          </a:xfrm>
          <a:prstGeom prst="rect">
            <a:avLst/>
          </a:prstGeom>
          <a:noFill/>
          <a:ln/>
        </p:spPr>
        <p:txBody>
          <a:bodyPr wrap="squar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Paso 2: Convertir cada dígito hexadecimal</a:t>
            </a:r>
            <a:endParaRPr lang="en-US" sz="2187" dirty="0"/>
          </a:p>
        </p:txBody>
      </p:sp>
      <p:sp>
        <p:nvSpPr>
          <p:cNvPr id="15" name="Text 13"/>
          <p:cNvSpPr/>
          <p:nvPr/>
        </p:nvSpPr>
        <p:spPr>
          <a:xfrm>
            <a:off x="8537258" y="4048839"/>
            <a:ext cx="4055150" cy="1333024"/>
          </a:xfrm>
          <a:prstGeom prst="rect">
            <a:avLst/>
          </a:prstGeom>
          <a:noFill/>
          <a:ln/>
        </p:spPr>
        <p:txBody>
          <a:bodyPr wrap="square" rtlCol="0" anchor="t"/>
          <a:lstStyle/>
          <a:p>
            <a:pPr marL="0" indent="0" algn="l">
              <a:lnSpc>
                <a:spcPts val="2624"/>
              </a:lnSpc>
              <a:buNone/>
            </a:pPr>
            <a:r>
              <a:rPr lang="en-US" sz="1750" dirty="0">
                <a:solidFill>
                  <a:srgbClr val="C9C9C0"/>
                </a:solidFill>
                <a:latin typeface="Tomorrow" pitchFamily="34" charset="0"/>
                <a:ea typeface="Tomorrow" pitchFamily="34" charset="-122"/>
                <a:cs typeface="Tomorrow" pitchFamily="34" charset="-120"/>
              </a:rPr>
              <a:t>Para convertir un número hexadecimal a binario, se convierte cada dígito hexadecimal por separado a su equivalente binario de 4 bits.</a:t>
            </a:r>
            <a:endParaRPr lang="en-US" sz="1750" dirty="0"/>
          </a:p>
        </p:txBody>
      </p:sp>
      <p:sp>
        <p:nvSpPr>
          <p:cNvPr id="16" name="Shape 14"/>
          <p:cNvSpPr/>
          <p:nvPr/>
        </p:nvSpPr>
        <p:spPr>
          <a:xfrm>
            <a:off x="6287631" y="5526226"/>
            <a:ext cx="777597" cy="44410"/>
          </a:xfrm>
          <a:prstGeom prst="rect">
            <a:avLst/>
          </a:prstGeom>
          <a:solidFill>
            <a:srgbClr val="5B5B57"/>
          </a:solidFill>
          <a:ln/>
        </p:spPr>
        <p:txBody>
          <a:bodyPr/>
          <a:lstStyle/>
          <a:p>
            <a:endParaRPr lang="es-EC"/>
          </a:p>
        </p:txBody>
      </p:sp>
      <p:sp>
        <p:nvSpPr>
          <p:cNvPr id="17" name="Shape 15"/>
          <p:cNvSpPr/>
          <p:nvPr/>
        </p:nvSpPr>
        <p:spPr>
          <a:xfrm>
            <a:off x="7065228" y="5298519"/>
            <a:ext cx="499943" cy="499943"/>
          </a:xfrm>
          <a:prstGeom prst="roundRect">
            <a:avLst>
              <a:gd name="adj" fmla="val 26667"/>
            </a:avLst>
          </a:prstGeom>
          <a:solidFill>
            <a:srgbClr val="0B0B0A"/>
          </a:solidFill>
          <a:ln/>
        </p:spPr>
        <p:txBody>
          <a:bodyPr/>
          <a:lstStyle/>
          <a:p>
            <a:endParaRPr lang="es-EC"/>
          </a:p>
        </p:txBody>
      </p:sp>
      <p:sp>
        <p:nvSpPr>
          <p:cNvPr id="18" name="Text 16"/>
          <p:cNvSpPr/>
          <p:nvPr/>
        </p:nvSpPr>
        <p:spPr>
          <a:xfrm>
            <a:off x="7203817" y="5340191"/>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9" name="Text 17"/>
          <p:cNvSpPr/>
          <p:nvPr/>
        </p:nvSpPr>
        <p:spPr>
          <a:xfrm>
            <a:off x="2395538" y="5270778"/>
            <a:ext cx="3697605" cy="347186"/>
          </a:xfrm>
          <a:prstGeom prst="rect">
            <a:avLst/>
          </a:prstGeom>
          <a:noFill/>
          <a:ln/>
        </p:spPr>
        <p:txBody>
          <a:bodyPr wrap="none" rtlCol="0" anchor="t"/>
          <a:lstStyle/>
          <a:p>
            <a:pPr marL="0" indent="0" algn="r">
              <a:lnSpc>
                <a:spcPts val="2734"/>
              </a:lnSpc>
              <a:buNone/>
            </a:pPr>
            <a:r>
              <a:rPr lang="en-US" sz="2187" b="1" dirty="0">
                <a:solidFill>
                  <a:srgbClr val="EDEDE8"/>
                </a:solidFill>
                <a:latin typeface="Tomorrow" pitchFamily="34" charset="0"/>
                <a:ea typeface="Tomorrow" pitchFamily="34" charset="-122"/>
                <a:cs typeface="Tomorrow" pitchFamily="34" charset="-120"/>
              </a:rPr>
              <a:t>Paso 3: Ensamblar los bits</a:t>
            </a:r>
            <a:endParaRPr lang="en-US" sz="2187" dirty="0"/>
          </a:p>
        </p:txBody>
      </p:sp>
      <p:sp>
        <p:nvSpPr>
          <p:cNvPr id="20" name="Text 18"/>
          <p:cNvSpPr/>
          <p:nvPr/>
        </p:nvSpPr>
        <p:spPr>
          <a:xfrm>
            <a:off x="2037993" y="5751195"/>
            <a:ext cx="4055150" cy="1333024"/>
          </a:xfrm>
          <a:prstGeom prst="rect">
            <a:avLst/>
          </a:prstGeom>
          <a:noFill/>
          <a:ln/>
        </p:spPr>
        <p:txBody>
          <a:bodyPr wrap="square" rtlCol="0" anchor="t"/>
          <a:lstStyle/>
          <a:p>
            <a:pPr marL="0" indent="0" algn="r">
              <a:lnSpc>
                <a:spcPts val="2624"/>
              </a:lnSpc>
              <a:buNone/>
            </a:pPr>
            <a:r>
              <a:rPr lang="en-US" sz="1750" dirty="0">
                <a:solidFill>
                  <a:srgbClr val="C9C9C0"/>
                </a:solidFill>
                <a:latin typeface="Tomorrow" pitchFamily="34" charset="0"/>
                <a:ea typeface="Tomorrow" pitchFamily="34" charset="-122"/>
                <a:cs typeface="Tomorrow" pitchFamily="34" charset="-120"/>
              </a:rPr>
              <a:t>Finalmente, se concatenan todos los bits binarios obtenidos para formar el número binario equivalente al número hexadecimal original.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s-EC"/>
          </a:p>
        </p:txBody>
      </p:sp>
      <p:sp>
        <p:nvSpPr>
          <p:cNvPr id="3" name="Shape 1"/>
          <p:cNvSpPr/>
          <p:nvPr/>
        </p:nvSpPr>
        <p:spPr>
          <a:xfrm>
            <a:off x="0" y="0"/>
            <a:ext cx="14630400" cy="8229600"/>
          </a:xfrm>
          <a:prstGeom prst="rect">
            <a:avLst/>
          </a:prstGeom>
          <a:solidFill>
            <a:srgbClr val="1D1D1B"/>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448633"/>
            <a:ext cx="7477601" cy="2083118"/>
          </a:xfrm>
          <a:prstGeom prst="rect">
            <a:avLst/>
          </a:prstGeom>
          <a:noFill/>
          <a:ln/>
        </p:spPr>
        <p:txBody>
          <a:bodyPr wrap="squar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Formato de 8 bits para representación de números</a:t>
            </a:r>
            <a:endParaRPr lang="en-US" sz="4374" dirty="0"/>
          </a:p>
        </p:txBody>
      </p:sp>
      <p:sp>
        <p:nvSpPr>
          <p:cNvPr id="6" name="Text 3"/>
          <p:cNvSpPr/>
          <p:nvPr/>
        </p:nvSpPr>
        <p:spPr>
          <a:xfrm>
            <a:off x="833199" y="3865007"/>
            <a:ext cx="7477601" cy="1333024"/>
          </a:xfrm>
          <a:prstGeom prst="rect">
            <a:avLst/>
          </a:prstGeom>
          <a:noFill/>
          <a:ln/>
        </p:spPr>
        <p:txBody>
          <a:bodyPr wrap="square" rtlCol="0" anchor="t"/>
          <a:lstStyle/>
          <a:p>
            <a:pPr marL="0" indent="0">
              <a:lnSpc>
                <a:spcPts val="2624"/>
              </a:lnSpc>
              <a:buNone/>
            </a:pPr>
            <a:r>
              <a:rPr lang="en-US" sz="1750" dirty="0">
                <a:solidFill>
                  <a:srgbClr val="C9C9C0"/>
                </a:solidFill>
                <a:latin typeface="Tomorrow" pitchFamily="34" charset="0"/>
                <a:ea typeface="Tomorrow" pitchFamily="34" charset="-122"/>
                <a:cs typeface="Tomorrow" pitchFamily="34" charset="-120"/>
              </a:rPr>
              <a:t>El formato de 8 bits es una manera común de representar números enteros de forma digital. Cada bit en este formato puede tener un valor de 0 o 1, lo que permite expresar números desde 0 hasta 255 (2^8 - 1) en un espacio de memoria muy compacto.</a:t>
            </a:r>
            <a:endParaRPr lang="en-US" sz="1750" dirty="0"/>
          </a:p>
        </p:txBody>
      </p:sp>
      <p:sp>
        <p:nvSpPr>
          <p:cNvPr id="7" name="Text 4"/>
          <p:cNvSpPr/>
          <p:nvPr/>
        </p:nvSpPr>
        <p:spPr>
          <a:xfrm>
            <a:off x="833199" y="5447943"/>
            <a:ext cx="7477601" cy="1333024"/>
          </a:xfrm>
          <a:prstGeom prst="rect">
            <a:avLst/>
          </a:prstGeom>
          <a:noFill/>
          <a:ln/>
        </p:spPr>
        <p:txBody>
          <a:bodyPr wrap="square" rtlCol="0" anchor="t"/>
          <a:lstStyle/>
          <a:p>
            <a:pPr marL="0" indent="0">
              <a:lnSpc>
                <a:spcPts val="2624"/>
              </a:lnSpc>
              <a:buNone/>
            </a:pPr>
            <a:r>
              <a:rPr lang="en-US" sz="1750" dirty="0">
                <a:solidFill>
                  <a:srgbClr val="C9C9C0"/>
                </a:solidFill>
                <a:latin typeface="Tomorrow" pitchFamily="34" charset="0"/>
                <a:ea typeface="Tomorrow" pitchFamily="34" charset="-122"/>
                <a:cs typeface="Tomorrow" pitchFamily="34" charset="-120"/>
              </a:rPr>
              <a:t>Este formato es ampliamente utilizado en sistemas informáticos y electrónicos debido a su simplicidad y eficiencia. Permite codificar una gran variedad de valores numéricos con un mínimo de espacio y recursos.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1292</Words>
  <Application>Microsoft Office PowerPoint</Application>
  <PresentationFormat>Personalizado</PresentationFormat>
  <Paragraphs>136</Paragraphs>
  <Slides>17</Slides>
  <Notes>15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Bitter</vt:lpstr>
      <vt:lpstr>Open Sans</vt:lpstr>
      <vt:lpstr>Tomorrow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LEANDRO OMAR BRAVO ORELLANA</cp:lastModifiedBy>
  <cp:revision>4</cp:revision>
  <dcterms:created xsi:type="dcterms:W3CDTF">2024-06-12T06:14:11Z</dcterms:created>
  <dcterms:modified xsi:type="dcterms:W3CDTF">2024-06-12T14:50:03Z</dcterms:modified>
</cp:coreProperties>
</file>